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477E-1E18-4346-AA84-46D3339323D1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C886-C8F3-47D0-A941-41866F074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438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477E-1E18-4346-AA84-46D3339323D1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C886-C8F3-47D0-A941-41866F074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83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477E-1E18-4346-AA84-46D3339323D1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C886-C8F3-47D0-A941-41866F074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0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477E-1E18-4346-AA84-46D3339323D1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C886-C8F3-47D0-A941-41866F074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28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477E-1E18-4346-AA84-46D3339323D1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C886-C8F3-47D0-A941-41866F074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25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477E-1E18-4346-AA84-46D3339323D1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C886-C8F3-47D0-A941-41866F074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72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477E-1E18-4346-AA84-46D3339323D1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C886-C8F3-47D0-A941-41866F074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081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477E-1E18-4346-AA84-46D3339323D1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C886-C8F3-47D0-A941-41866F074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4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477E-1E18-4346-AA84-46D3339323D1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C886-C8F3-47D0-A941-41866F074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030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477E-1E18-4346-AA84-46D3339323D1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C886-C8F3-47D0-A941-41866F074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14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477E-1E18-4346-AA84-46D3339323D1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C886-C8F3-47D0-A941-41866F074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3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4477E-1E18-4346-AA84-46D3339323D1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FC886-C8F3-47D0-A941-41866F074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91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Extended Preferences</a:t>
            </a:r>
            <a:br>
              <a:rPr lang="en-US" smtClean="0"/>
            </a:br>
            <a:r>
              <a:rPr lang="en-US" sz="2400" smtClean="0"/>
              <a:t>Oxford Handbook of Well-Being and Public Policy</a:t>
            </a:r>
            <a:endParaRPr lang="en-US" sz="24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Matthew D. Adler, Duke University</a:t>
            </a:r>
          </a:p>
          <a:p>
            <a:r>
              <a:rPr lang="en-US" smtClean="0">
                <a:solidFill>
                  <a:schemeClr val="tx1"/>
                </a:solidFill>
              </a:rPr>
              <a:t>Princeton Conference, Febuary 2014</a:t>
            </a: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127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I’ll cover (core of chapter)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Harsanyi’s account of extended preferences</a:t>
            </a:r>
          </a:p>
          <a:p>
            <a:r>
              <a:rPr lang="en-US" smtClean="0"/>
              <a:t>Criticisms of Harsanyi</a:t>
            </a:r>
          </a:p>
          <a:p>
            <a:r>
              <a:rPr lang="en-US" smtClean="0"/>
              <a:t>My own account of extended preferences (Adler 2012, 2014, this chapter)</a:t>
            </a:r>
          </a:p>
          <a:p>
            <a:r>
              <a:rPr lang="en-US" smtClean="0"/>
              <a:t>A simple case</a:t>
            </a:r>
          </a:p>
          <a:p>
            <a:r>
              <a:rPr lang="en-US" smtClean="0"/>
              <a:t>A comparison with other measures of well-being:  </a:t>
            </a:r>
            <a:r>
              <a:rPr lang="en-US" sz="2400" smtClean="0"/>
              <a:t>objective indices; utility as currently measured in SWF literature; happiness; equivalent incomes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22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Harsanyi’s account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smtClean="0"/>
              <a:t>A “history” is a possible life: a hybrid bundle of attributes and tastes.  h = (a, R)</a:t>
            </a:r>
          </a:p>
          <a:p>
            <a:r>
              <a:rPr lang="en-US" sz="2000" smtClean="0"/>
              <a:t>A deliberator (</a:t>
            </a:r>
            <a:r>
              <a:rPr lang="en-US" sz="1600" smtClean="0"/>
              <a:t>observer, spectator</a:t>
            </a:r>
            <a:r>
              <a:rPr lang="en-US" sz="2000" smtClean="0"/>
              <a:t>) k, in the course of ethical deliberation, formulates “extended preferences”: a ranking of histories and lotteries, consistent with vNM utility theory, represented by w</a:t>
            </a:r>
            <a:r>
              <a:rPr lang="en-US" sz="2000" baseline="30000" smtClean="0"/>
              <a:t>k</a:t>
            </a:r>
            <a:r>
              <a:rPr lang="en-US" sz="2000" smtClean="0"/>
              <a:t>(h).  </a:t>
            </a:r>
          </a:p>
          <a:p>
            <a:r>
              <a:rPr lang="en-US" sz="2000" smtClean="0"/>
              <a:t>Principle of acceptance. w</a:t>
            </a:r>
            <a:r>
              <a:rPr lang="en-US" sz="2000" baseline="30000" smtClean="0"/>
              <a:t>k</a:t>
            </a:r>
            <a:r>
              <a:rPr lang="en-US" sz="2000" smtClean="0"/>
              <a:t>(a,R) ≥ w</a:t>
            </a:r>
            <a:r>
              <a:rPr lang="en-US" sz="2000" baseline="30000" smtClean="0"/>
              <a:t>k</a:t>
            </a:r>
            <a:r>
              <a:rPr lang="en-US" sz="2000" smtClean="0"/>
              <a:t>(a*,R) iff a R a*, and similarly for lotteries.</a:t>
            </a:r>
          </a:p>
          <a:p>
            <a:r>
              <a:rPr lang="en-US" sz="2000" smtClean="0"/>
              <a:t>The deliberator formulates her extended preferences via empathetic projection, “standing in the shoes.”</a:t>
            </a:r>
          </a:p>
          <a:p>
            <a:r>
              <a:rPr lang="en-US" sz="2000" smtClean="0"/>
              <a:t>All deliberators have the same extended preferences.  Thus there is a single w(.), unique up to a positive affine transformation, and determinate, deliberator-independent interpersonal (and intra-personal) comparisons of well-being levels and differences. </a:t>
            </a:r>
          </a:p>
          <a:p>
            <a:r>
              <a:rPr lang="en-US" sz="2000" smtClean="0"/>
              <a:t>w(.) is the input to a utilitarian SWF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163228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Criticisms of Harsanyi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smtClean="0"/>
              <a:t>Nonshareable/essential attributes.  </a:t>
            </a:r>
            <a:r>
              <a:rPr lang="en-US" sz="2000"/>
              <a:t>h</a:t>
            </a:r>
            <a:r>
              <a:rPr lang="en-US" sz="2000" smtClean="0"/>
              <a:t> = (a, R) may include attributes that the deliberator k, given her theory T of personal identity, can’t imagine acquiring</a:t>
            </a:r>
          </a:p>
          <a:p>
            <a:r>
              <a:rPr lang="en-US" sz="2000" smtClean="0"/>
              <a:t>Why assume that the deliberator’s measure of well-being differences </a:t>
            </a:r>
            <a:r>
              <a:rPr lang="en-US" sz="2000" i="1" smtClean="0"/>
              <a:t>must</a:t>
            </a:r>
            <a:r>
              <a:rPr lang="en-US" sz="2000" smtClean="0"/>
              <a:t> emerge from a vNM function tracking her preferences over history lotteries?</a:t>
            </a:r>
          </a:p>
          <a:p>
            <a:r>
              <a:rPr lang="en-US" sz="2000" smtClean="0"/>
              <a:t>The principle of acceptance ignores the robust philosophical tradition of “objective goods”: ways in which individuals might benefit even in the teeth of their (laundered) preferences</a:t>
            </a:r>
          </a:p>
          <a:p>
            <a:r>
              <a:rPr lang="en-US" sz="2000" smtClean="0"/>
              <a:t>No reason to believe that deliberators will have the same extended preferences</a:t>
            </a:r>
          </a:p>
          <a:p>
            <a:r>
              <a:rPr lang="en-US" sz="2000"/>
              <a:t>w</a:t>
            </a:r>
            <a:r>
              <a:rPr lang="en-US" sz="2000" baseline="30000" smtClean="0"/>
              <a:t>k</a:t>
            </a:r>
            <a:r>
              <a:rPr lang="en-US" sz="2000" smtClean="0"/>
              <a:t>(.) can be used as the input to a non-utilitarian social evaluation function (e.g., a prioritarian SWF, or an inequality or poverty metric).  Harsanyi’s arguments for utilitarianism remain controversial.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755231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Revised Account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smtClean="0"/>
              <a:t>A</a:t>
            </a:r>
            <a:r>
              <a:rPr lang="en-US" sz="2000" smtClean="0"/>
              <a:t> is a set of attributes.  For each (maximal) shareable subset </a:t>
            </a:r>
            <a:r>
              <a:rPr lang="en-US" sz="2000" b="1" smtClean="0"/>
              <a:t>A</a:t>
            </a:r>
            <a:r>
              <a:rPr lang="en-US" sz="2000" b="1" baseline="30000" smtClean="0"/>
              <a:t>s</a:t>
            </a:r>
            <a:r>
              <a:rPr lang="en-US" sz="2000" smtClean="0"/>
              <a:t>, there is an associated set of tastes </a:t>
            </a:r>
            <a:r>
              <a:rPr lang="en-US" sz="2000" b="1" smtClean="0"/>
              <a:t>R</a:t>
            </a:r>
            <a:r>
              <a:rPr lang="en-US" sz="2000" b="1" baseline="30000" smtClean="0"/>
              <a:t>s</a:t>
            </a:r>
            <a:r>
              <a:rPr lang="en-US" sz="2000" smtClean="0"/>
              <a:t>.   A history is a combination h = (a, R), with bundle </a:t>
            </a:r>
            <a:r>
              <a:rPr lang="en-US" sz="2000" i="1" smtClean="0"/>
              <a:t>a</a:t>
            </a:r>
            <a:r>
              <a:rPr lang="en-US" sz="2000" smtClean="0"/>
              <a:t> from some </a:t>
            </a:r>
            <a:r>
              <a:rPr lang="en-US" sz="2000" b="1" smtClean="0"/>
              <a:t>A</a:t>
            </a:r>
            <a:r>
              <a:rPr lang="en-US" sz="2000" b="1" baseline="30000" smtClean="0"/>
              <a:t>s</a:t>
            </a:r>
            <a:r>
              <a:rPr lang="en-US" sz="2000"/>
              <a:t> </a:t>
            </a:r>
            <a:r>
              <a:rPr lang="en-US" sz="2000" smtClean="0"/>
              <a:t>and R the associated </a:t>
            </a:r>
            <a:r>
              <a:rPr lang="en-US" sz="2000" b="1" smtClean="0"/>
              <a:t>R</a:t>
            </a:r>
            <a:r>
              <a:rPr lang="en-US" sz="2000" b="1" baseline="30000" smtClean="0"/>
              <a:t>s</a:t>
            </a:r>
            <a:r>
              <a:rPr lang="en-US" sz="2000" smtClean="0"/>
              <a:t>.  </a:t>
            </a:r>
            <a:r>
              <a:rPr lang="en-US" sz="2000" b="1" smtClean="0"/>
              <a:t>H</a:t>
            </a:r>
            <a:r>
              <a:rPr lang="en-US" sz="2000" smtClean="0"/>
              <a:t> is the set of histories.</a:t>
            </a:r>
          </a:p>
          <a:p>
            <a:r>
              <a:rPr lang="en-US" sz="2000" smtClean="0"/>
              <a:t>The deliberator has an extended-preference structure </a:t>
            </a:r>
            <a:r>
              <a:rPr lang="en-US" sz="2000" i="1"/>
              <a:t>≽</a:t>
            </a:r>
            <a:r>
              <a:rPr lang="en-US" sz="2000" i="1" baseline="30000" smtClean="0"/>
              <a:t>k</a:t>
            </a:r>
            <a:r>
              <a:rPr lang="en-US" sz="2000" smtClean="0"/>
              <a:t>, which includes a quasiordering of </a:t>
            </a:r>
            <a:r>
              <a:rPr lang="en-US" sz="2000" b="1" smtClean="0"/>
              <a:t>H</a:t>
            </a:r>
            <a:r>
              <a:rPr lang="en-US" sz="2000" smtClean="0"/>
              <a:t> and a “difference quasiordering” of </a:t>
            </a:r>
            <a:r>
              <a:rPr lang="en-US" sz="2000" b="1" smtClean="0"/>
              <a:t>H</a:t>
            </a:r>
            <a:r>
              <a:rPr lang="en-US" sz="2000" smtClean="0"/>
              <a:t> x </a:t>
            </a:r>
            <a:r>
              <a:rPr lang="en-US" sz="2000" b="1" smtClean="0"/>
              <a:t>H</a:t>
            </a:r>
            <a:r>
              <a:rPr lang="en-US" sz="2000" smtClean="0"/>
              <a:t>, and which she arrives at via explicit judgments of well-being levels/differences, or proxies.  “I judge h at least as good for well-being as h*.  I judge the difference between h and h* to be at least as large as the difference between h** and h***.”</a:t>
            </a:r>
          </a:p>
          <a:p>
            <a:r>
              <a:rPr lang="en-US" sz="2000" smtClean="0"/>
              <a:t>A rich literature on difference quasiorderings, although economists tend to be suspicious.   Must conform to substative limitations, e.g., Reversal: (h, h*)</a:t>
            </a:r>
            <a:r>
              <a:rPr lang="en-US" sz="2000"/>
              <a:t> </a:t>
            </a:r>
            <a:r>
              <a:rPr lang="en-US" sz="2000" i="1" smtClean="0"/>
              <a:t>≽</a:t>
            </a:r>
            <a:r>
              <a:rPr lang="en-US" sz="2000" i="1" baseline="30000" smtClean="0"/>
              <a:t>k</a:t>
            </a:r>
            <a:r>
              <a:rPr lang="en-US" sz="2000" i="1" smtClean="0"/>
              <a:t> </a:t>
            </a:r>
            <a:r>
              <a:rPr lang="en-US" sz="2000" smtClean="0"/>
              <a:t>(h**, h***) iff</a:t>
            </a:r>
            <a:r>
              <a:rPr lang="en-US" sz="2000" i="1" smtClean="0"/>
              <a:t> </a:t>
            </a:r>
            <a:r>
              <a:rPr lang="en-US" sz="2000" smtClean="0"/>
              <a:t>(h***, h**) </a:t>
            </a:r>
            <a:r>
              <a:rPr lang="en-US" sz="2000" i="1" smtClean="0"/>
              <a:t>≽</a:t>
            </a:r>
            <a:r>
              <a:rPr lang="en-US" sz="2000" i="1" baseline="30000" smtClean="0"/>
              <a:t>k</a:t>
            </a:r>
            <a:r>
              <a:rPr lang="en-US" sz="2000" i="1"/>
              <a:t> </a:t>
            </a:r>
            <a:r>
              <a:rPr lang="en-US" sz="2000" smtClean="0"/>
              <a:t>(h*, h).  If </a:t>
            </a:r>
            <a:r>
              <a:rPr lang="en-US" sz="2000" i="1" smtClean="0"/>
              <a:t>≽</a:t>
            </a:r>
            <a:r>
              <a:rPr lang="en-US" sz="2000" i="1" baseline="30000" smtClean="0"/>
              <a:t>k</a:t>
            </a:r>
            <a:r>
              <a:rPr lang="en-US" sz="2000" i="1" smtClean="0"/>
              <a:t> </a:t>
            </a:r>
            <a:r>
              <a:rPr lang="en-US" sz="2000" smtClean="0"/>
              <a:t>is complete and also satisifes technical axioms, will be representable by w</a:t>
            </a:r>
            <a:r>
              <a:rPr lang="en-US" sz="2000" baseline="30000" smtClean="0"/>
              <a:t>k</a:t>
            </a:r>
            <a:r>
              <a:rPr lang="en-US" sz="2000" smtClean="0"/>
              <a:t>(.) unique up to positive affine transformation.  If “zeroed out,” unique up to ratio trans.</a:t>
            </a:r>
          </a:p>
        </p:txBody>
      </p:sp>
    </p:spTree>
    <p:extLst>
      <p:ext uri="{BB962C8B-B14F-4D97-AF65-F5344CB8AC3E}">
        <p14:creationId xmlns:p14="http://schemas.microsoft.com/office/powerpoint/2010/main" val="4082759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Simple Case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smtClean="0"/>
              <a:t>A</a:t>
            </a:r>
            <a:r>
              <a:rPr lang="en-US" sz="2000" smtClean="0"/>
              <a:t> is shareable.  Everyone in the population could, conceivably, have any bundle in </a:t>
            </a:r>
            <a:r>
              <a:rPr lang="en-US" sz="2000" b="1" smtClean="0"/>
              <a:t>A</a:t>
            </a:r>
            <a:r>
              <a:rPr lang="en-US" sz="2000" smtClean="0"/>
              <a:t>.</a:t>
            </a:r>
          </a:p>
          <a:p>
            <a:r>
              <a:rPr lang="en-US" sz="2000" smtClean="0"/>
              <a:t>“Bernoulli”.  The deliberator can use her vNM function v</a:t>
            </a:r>
            <a:r>
              <a:rPr lang="en-US" sz="2000" baseline="30000" smtClean="0"/>
              <a:t>k</a:t>
            </a:r>
            <a:r>
              <a:rPr lang="en-US" sz="2000" smtClean="0"/>
              <a:t>(.), representing her ranking of history lotteries, to proxy her judgments of well-being differences. (h, h*) </a:t>
            </a:r>
            <a:r>
              <a:rPr lang="en-US" sz="2000" i="1" smtClean="0"/>
              <a:t>≽</a:t>
            </a:r>
            <a:r>
              <a:rPr lang="en-US" sz="2000" i="1" baseline="30000" smtClean="0"/>
              <a:t>k</a:t>
            </a:r>
            <a:r>
              <a:rPr lang="en-US" sz="2000" i="1" smtClean="0"/>
              <a:t> </a:t>
            </a:r>
            <a:r>
              <a:rPr lang="en-US" sz="2000" smtClean="0"/>
              <a:t>(h**, h***) iff v</a:t>
            </a:r>
            <a:r>
              <a:rPr lang="en-US" sz="2000" baseline="30000" smtClean="0"/>
              <a:t>k</a:t>
            </a:r>
            <a:r>
              <a:rPr lang="en-US" sz="2000" smtClean="0"/>
              <a:t>(h) − v</a:t>
            </a:r>
            <a:r>
              <a:rPr lang="en-US" sz="2000" baseline="30000" smtClean="0"/>
              <a:t>k</a:t>
            </a:r>
            <a:r>
              <a:rPr lang="en-US" sz="2000" smtClean="0"/>
              <a:t>(h*) ≥ v</a:t>
            </a:r>
            <a:r>
              <a:rPr lang="en-US" sz="2000" baseline="30000" smtClean="0"/>
              <a:t>k</a:t>
            </a:r>
            <a:r>
              <a:rPr lang="en-US" sz="2000" smtClean="0"/>
              <a:t>(h**) − v</a:t>
            </a:r>
            <a:r>
              <a:rPr lang="en-US" sz="2000" baseline="30000" smtClean="0"/>
              <a:t>k</a:t>
            </a:r>
            <a:r>
              <a:rPr lang="en-US" sz="2000" smtClean="0"/>
              <a:t>(h***)</a:t>
            </a:r>
          </a:p>
          <a:p>
            <a:r>
              <a:rPr lang="en-US" sz="2000" smtClean="0"/>
              <a:t>Sympathy connection.  The deliberator ranks one history above a second iff she would self-interestedly prefer the first (and similarly for lotteries).</a:t>
            </a:r>
          </a:p>
          <a:p>
            <a:r>
              <a:rPr lang="en-US" sz="2000" smtClean="0"/>
              <a:t>Three versions of this case:</a:t>
            </a:r>
            <a:endParaRPr lang="en-US" sz="1600"/>
          </a:p>
          <a:p>
            <a:pPr lvl="1"/>
            <a:r>
              <a:rPr lang="en-US" sz="2000" u="sng" smtClean="0"/>
              <a:t>Taste Independent</a:t>
            </a:r>
            <a:r>
              <a:rPr lang="en-US" sz="2000" smtClean="0"/>
              <a:t>: v</a:t>
            </a:r>
            <a:r>
              <a:rPr lang="en-US" sz="2000" baseline="30000" smtClean="0"/>
              <a:t>k</a:t>
            </a:r>
            <a:r>
              <a:rPr lang="en-US" sz="2000" smtClean="0"/>
              <a:t>(a, R) = u</a:t>
            </a:r>
            <a:r>
              <a:rPr lang="en-US" sz="2000" baseline="30000" smtClean="0"/>
              <a:t>k</a:t>
            </a:r>
            <a:r>
              <a:rPr lang="en-US" sz="2000" smtClean="0"/>
              <a:t>(a)</a:t>
            </a:r>
          </a:p>
          <a:p>
            <a:pPr lvl="1"/>
            <a:r>
              <a:rPr lang="en-US" sz="2000" u="sng" smtClean="0"/>
              <a:t>Sovereignty-Respecting</a:t>
            </a:r>
            <a:r>
              <a:rPr lang="en-US" sz="2000" smtClean="0"/>
              <a:t>: v</a:t>
            </a:r>
            <a:r>
              <a:rPr lang="en-US" sz="2000" baseline="30000" smtClean="0"/>
              <a:t>k</a:t>
            </a:r>
            <a:r>
              <a:rPr lang="en-US" sz="2000" smtClean="0"/>
              <a:t>(a, R) = s</a:t>
            </a:r>
            <a:r>
              <a:rPr lang="en-US" sz="2000" baseline="30000" smtClean="0"/>
              <a:t>k</a:t>
            </a:r>
            <a:r>
              <a:rPr lang="en-US" sz="2000" smtClean="0"/>
              <a:t>(R)u</a:t>
            </a:r>
            <a:r>
              <a:rPr lang="en-US" sz="2000" baseline="30000" smtClean="0"/>
              <a:t>R</a:t>
            </a:r>
            <a:r>
              <a:rPr lang="en-US" sz="2000" smtClean="0"/>
              <a:t>(a) + t</a:t>
            </a:r>
            <a:r>
              <a:rPr lang="en-US" sz="2000" baseline="30000" smtClean="0"/>
              <a:t>k</a:t>
            </a:r>
            <a:r>
              <a:rPr lang="en-US" sz="2000" smtClean="0"/>
              <a:t>(R)</a:t>
            </a:r>
          </a:p>
          <a:p>
            <a:pPr lvl="1"/>
            <a:r>
              <a:rPr lang="en-US" sz="2000" u="sng" smtClean="0"/>
              <a:t>Nuanced</a:t>
            </a:r>
            <a:r>
              <a:rPr lang="en-US" sz="2000" smtClean="0"/>
              <a:t>:  v</a:t>
            </a:r>
            <a:r>
              <a:rPr lang="en-US" sz="2000" baseline="30000" smtClean="0"/>
              <a:t>k</a:t>
            </a:r>
            <a:r>
              <a:rPr lang="en-US" sz="2000" smtClean="0"/>
              <a:t>(a, R) = s</a:t>
            </a:r>
            <a:r>
              <a:rPr lang="en-US" sz="2000" baseline="30000" smtClean="0"/>
              <a:t>k</a:t>
            </a:r>
            <a:r>
              <a:rPr lang="en-US" sz="2000" smtClean="0"/>
              <a:t>(R)u</a:t>
            </a:r>
            <a:r>
              <a:rPr lang="en-US" sz="2000" baseline="30000" smtClean="0"/>
              <a:t>k,R</a:t>
            </a:r>
            <a:r>
              <a:rPr lang="en-US" sz="2000" smtClean="0"/>
              <a:t>(a) + t</a:t>
            </a:r>
            <a:r>
              <a:rPr lang="en-US" sz="2000" baseline="30000" smtClean="0"/>
              <a:t>k</a:t>
            </a:r>
            <a:r>
              <a:rPr lang="en-US" sz="2000" smtClean="0"/>
              <a:t>(R)</a:t>
            </a:r>
          </a:p>
          <a:p>
            <a:r>
              <a:rPr lang="en-US" sz="2000"/>
              <a:t>S</a:t>
            </a:r>
            <a:r>
              <a:rPr lang="en-US" sz="2000" smtClean="0"/>
              <a:t>et w</a:t>
            </a:r>
            <a:r>
              <a:rPr lang="en-US" sz="2000" baseline="30000" smtClean="0"/>
              <a:t>k</a:t>
            </a:r>
            <a:r>
              <a:rPr lang="en-US" sz="2000" smtClean="0"/>
              <a:t>(.) = v</a:t>
            </a:r>
            <a:r>
              <a:rPr lang="en-US" sz="2000" baseline="30000" smtClean="0"/>
              <a:t>k</a:t>
            </a:r>
            <a:r>
              <a:rPr lang="en-US" sz="2000" smtClean="0"/>
              <a:t>(.) or, if we need ratio-scale, w</a:t>
            </a:r>
            <a:r>
              <a:rPr lang="en-US" sz="2000" baseline="30000" smtClean="0"/>
              <a:t>k</a:t>
            </a:r>
            <a:r>
              <a:rPr lang="en-US" sz="2000" smtClean="0"/>
              <a:t>(a, R) = v</a:t>
            </a:r>
            <a:r>
              <a:rPr lang="en-US" sz="2000" baseline="30000" smtClean="0"/>
              <a:t>k</a:t>
            </a:r>
            <a:r>
              <a:rPr lang="en-US" sz="2000" smtClean="0"/>
              <a:t>(a,R) − v</a:t>
            </a:r>
            <a:r>
              <a:rPr lang="en-US" sz="2000" baseline="30000" smtClean="0"/>
              <a:t>k</a:t>
            </a:r>
            <a:r>
              <a:rPr lang="en-US" sz="2000" smtClean="0"/>
              <a:t>(h</a:t>
            </a:r>
            <a:r>
              <a:rPr lang="en-US" sz="2000" baseline="30000" smtClean="0"/>
              <a:t>zero</a:t>
            </a:r>
            <a:r>
              <a:rPr lang="en-US" sz="200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19598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Simple Case, continued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smtClean="0"/>
              <a:t>Harsanyi’s approach emerges as </a:t>
            </a:r>
            <a:r>
              <a:rPr lang="en-US" sz="2400" i="1" smtClean="0"/>
              <a:t>one </a:t>
            </a:r>
            <a:r>
              <a:rPr lang="en-US" sz="2400" smtClean="0"/>
              <a:t>specification of a much broader approach.   </a:t>
            </a:r>
            <a:r>
              <a:rPr lang="en-US" sz="2400" u="sng" smtClean="0"/>
              <a:t>Shareability</a:t>
            </a:r>
            <a:r>
              <a:rPr lang="en-US" sz="2400" smtClean="0"/>
              <a:t> (deliberator can think in terms of well-being judgments regarding histories and lotteries, </a:t>
            </a:r>
            <a:r>
              <a:rPr lang="en-US" sz="2400" i="1" smtClean="0"/>
              <a:t>or</a:t>
            </a:r>
            <a:r>
              <a:rPr lang="en-US" sz="2400" smtClean="0"/>
              <a:t> self-sympathetic preferences to have attributes); </a:t>
            </a:r>
            <a:r>
              <a:rPr lang="en-US" sz="2400" u="sng" smtClean="0"/>
              <a:t>Bernoulli</a:t>
            </a:r>
            <a:r>
              <a:rPr lang="en-US" sz="2400" i="1" u="sng" smtClean="0"/>
              <a:t> </a:t>
            </a:r>
            <a:r>
              <a:rPr lang="en-US" sz="2400" smtClean="0"/>
              <a:t>(deliberator proxies judgments of well-being differences with vNM function representing ranking of lotteries); </a:t>
            </a:r>
            <a:r>
              <a:rPr lang="en-US" sz="2400" u="sng" smtClean="0"/>
              <a:t>Sovereignty Respecting = Principle of Acceptance</a:t>
            </a:r>
            <a:r>
              <a:rPr lang="en-US" sz="2400"/>
              <a:t> </a:t>
            </a:r>
            <a:r>
              <a:rPr lang="en-US" sz="2400" smtClean="0"/>
              <a:t>(deliberator’s ranking of R-containing histories and lotteries defers to R).</a:t>
            </a:r>
          </a:p>
          <a:p>
            <a:r>
              <a:rPr lang="en-US" sz="2400" smtClean="0"/>
              <a:t>In this case, her only task is to identify the scaling factors s</a:t>
            </a:r>
            <a:r>
              <a:rPr lang="en-US" sz="2400" baseline="30000" smtClean="0"/>
              <a:t>k</a:t>
            </a:r>
            <a:r>
              <a:rPr lang="en-US" sz="2400" smtClean="0"/>
              <a:t>(R) and t</a:t>
            </a:r>
            <a:r>
              <a:rPr lang="en-US" sz="2400" baseline="30000" smtClean="0"/>
              <a:t>k</a:t>
            </a:r>
            <a:r>
              <a:rPr lang="en-US" sz="2400" smtClean="0"/>
              <a:t>(R) via “cross-taste” judgments: (a, R) just as good as (a*, R*), etc.   To simplify this further?  Two bundles a+, a++ such that (a+, R) just as good as (a++, R*) for all R, R*.   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554863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Pooling extended preferences?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smtClean="0"/>
              <a:t>The deliberator k (“social planner”) is someone engaged in ethical/moral evaluation: a government official, a philanthropist, a citizen.  The extended-preference framework is simply a normative recommendation to such a person. </a:t>
            </a:r>
          </a:p>
          <a:p>
            <a:r>
              <a:rPr lang="en-US" sz="2000" smtClean="0"/>
              <a:t>Specifically, it is one part of a broader recommendation that the deliberator’s evaluation should be welfarist and consequentialist: that she evaluate choices (policies) via a ranking of outcomes that combines her measure of well-being w</a:t>
            </a:r>
            <a:r>
              <a:rPr lang="en-US" sz="2000" baseline="30000" smtClean="0"/>
              <a:t>k</a:t>
            </a:r>
            <a:r>
              <a:rPr lang="en-US" sz="2000" smtClean="0"/>
              <a:t>(.) with a moral evaluation M</a:t>
            </a:r>
            <a:r>
              <a:rPr lang="en-US" sz="2000" baseline="30000" smtClean="0"/>
              <a:t>k</a:t>
            </a:r>
            <a:r>
              <a:rPr lang="en-US" sz="2000"/>
              <a:t> </a:t>
            </a:r>
            <a:r>
              <a:rPr lang="en-US" sz="2000" smtClean="0"/>
              <a:t>(an SWF or, perhaps, an inequality metric or poverty metric).  Outcome x morally at least as good as outcome y iff: (w</a:t>
            </a:r>
            <a:r>
              <a:rPr lang="en-US" sz="2000" baseline="30000" smtClean="0"/>
              <a:t>k</a:t>
            </a:r>
            <a:r>
              <a:rPr lang="en-US" sz="2000" smtClean="0"/>
              <a:t>(h</a:t>
            </a:r>
            <a:r>
              <a:rPr lang="en-US" sz="2000" baseline="-25000" smtClean="0"/>
              <a:t>1</a:t>
            </a:r>
            <a:r>
              <a:rPr lang="en-US" sz="2000" smtClean="0"/>
              <a:t>(x)),…,w</a:t>
            </a:r>
            <a:r>
              <a:rPr lang="en-US" sz="2000" baseline="30000" smtClean="0"/>
              <a:t>k</a:t>
            </a:r>
            <a:r>
              <a:rPr lang="en-US" sz="2000" smtClean="0"/>
              <a:t>(h</a:t>
            </a:r>
            <a:r>
              <a:rPr lang="en-US" sz="2000" baseline="-25000" smtClean="0"/>
              <a:t>N</a:t>
            </a:r>
            <a:r>
              <a:rPr lang="en-US" sz="2000" smtClean="0"/>
              <a:t>(x))) M</a:t>
            </a:r>
            <a:r>
              <a:rPr lang="en-US" sz="2000" baseline="30000" smtClean="0"/>
              <a:t>k</a:t>
            </a:r>
            <a:r>
              <a:rPr lang="en-US" sz="2000" smtClean="0"/>
              <a:t> (w</a:t>
            </a:r>
            <a:r>
              <a:rPr lang="en-US" sz="2000" baseline="30000" smtClean="0"/>
              <a:t>k</a:t>
            </a:r>
            <a:r>
              <a:rPr lang="en-US" sz="2000" smtClean="0"/>
              <a:t>(h</a:t>
            </a:r>
            <a:r>
              <a:rPr lang="en-US" sz="2000" baseline="-25000" smtClean="0"/>
              <a:t>1</a:t>
            </a:r>
            <a:r>
              <a:rPr lang="en-US" sz="2000" smtClean="0"/>
              <a:t>(y)),…,w</a:t>
            </a:r>
            <a:r>
              <a:rPr lang="en-US" sz="2000" baseline="30000" smtClean="0"/>
              <a:t>k</a:t>
            </a:r>
            <a:r>
              <a:rPr lang="en-US" sz="2000" smtClean="0"/>
              <a:t>(h</a:t>
            </a:r>
            <a:r>
              <a:rPr lang="en-US" sz="2000" baseline="-25000" smtClean="0"/>
              <a:t>N</a:t>
            </a:r>
            <a:r>
              <a:rPr lang="en-US" sz="2000" smtClean="0"/>
              <a:t>(y))) or ―more generally ― for all w</a:t>
            </a:r>
            <a:r>
              <a:rPr lang="en-US" sz="2000" baseline="30000" smtClean="0"/>
              <a:t>k</a:t>
            </a:r>
            <a:r>
              <a:rPr lang="en-US" sz="2000" smtClean="0"/>
              <a:t>(.) in </a:t>
            </a:r>
            <a:r>
              <a:rPr lang="en-US" sz="2000" b="1" smtClean="0"/>
              <a:t>W</a:t>
            </a:r>
            <a:r>
              <a:rPr lang="en-US" sz="2000" b="1" baseline="30000" smtClean="0"/>
              <a:t>k</a:t>
            </a:r>
            <a:r>
              <a:rPr lang="en-US" sz="2000" smtClean="0"/>
              <a:t>.</a:t>
            </a:r>
          </a:p>
          <a:p>
            <a:r>
              <a:rPr lang="en-US" sz="2000" smtClean="0"/>
              <a:t>Each deliberator makes her own well-being judgments; but (in a process of moral dialogue) might include others’ well-being measures in </a:t>
            </a:r>
            <a:r>
              <a:rPr lang="en-US" sz="2000" b="1" smtClean="0"/>
              <a:t>W</a:t>
            </a:r>
            <a:r>
              <a:rPr lang="en-US" sz="2000" b="1" baseline="30000" smtClean="0"/>
              <a:t>k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071761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 comparison to other well-being measures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u="sng" smtClean="0"/>
              <a:t>An objective index</a:t>
            </a:r>
            <a:r>
              <a:rPr lang="en-US" sz="2400" smtClean="0"/>
              <a:t>: o</a:t>
            </a:r>
            <a:r>
              <a:rPr lang="en-US" sz="2400" baseline="30000" smtClean="0"/>
              <a:t>k</a:t>
            </a:r>
            <a:r>
              <a:rPr lang="en-US" sz="2400" smtClean="0"/>
              <a:t>(h</a:t>
            </a:r>
            <a:r>
              <a:rPr lang="en-US" sz="2400" baseline="-25000" smtClean="0"/>
              <a:t>i</a:t>
            </a:r>
            <a:r>
              <a:rPr lang="en-US" sz="2400" smtClean="0"/>
              <a:t>) = o</a:t>
            </a:r>
            <a:r>
              <a:rPr lang="en-US" sz="2400" baseline="30000" smtClean="0"/>
              <a:t>k</a:t>
            </a:r>
            <a:r>
              <a:rPr lang="en-US" sz="2400" smtClean="0"/>
              <a:t>(a</a:t>
            </a:r>
            <a:r>
              <a:rPr lang="en-US" sz="2400" baseline="-25000" smtClean="0"/>
              <a:t>i</a:t>
            </a:r>
            <a:r>
              <a:rPr lang="en-US" sz="2400" smtClean="0"/>
              <a:t>). </a:t>
            </a:r>
            <a:r>
              <a:rPr lang="en-US" sz="1800" smtClean="0"/>
              <a:t>Corresponds to taste-independent version of w</a:t>
            </a:r>
            <a:r>
              <a:rPr lang="en-US" sz="1800" baseline="30000" smtClean="0"/>
              <a:t>k</a:t>
            </a:r>
            <a:r>
              <a:rPr lang="en-US" sz="1800" smtClean="0"/>
              <a:t>(.)</a:t>
            </a:r>
          </a:p>
          <a:p>
            <a:r>
              <a:rPr lang="en-US" sz="2400" u="sng" smtClean="0"/>
              <a:t>Utility in SWF literature</a:t>
            </a:r>
            <a:r>
              <a:rPr lang="en-US" sz="2400" smtClean="0"/>
              <a:t>:  u</a:t>
            </a:r>
            <a:r>
              <a:rPr lang="en-US" sz="2400" baseline="30000" smtClean="0"/>
              <a:t>k</a:t>
            </a:r>
            <a:r>
              <a:rPr lang="en-US" sz="2400" smtClean="0"/>
              <a:t>(h</a:t>
            </a:r>
            <a:r>
              <a:rPr lang="en-US" sz="2400" baseline="-25000" smtClean="0"/>
              <a:t>i</a:t>
            </a:r>
            <a:r>
              <a:rPr lang="en-US" sz="2400" smtClean="0"/>
              <a:t>) = u</a:t>
            </a:r>
            <a:r>
              <a:rPr lang="en-US" sz="2400" baseline="30000" smtClean="0"/>
              <a:t>k</a:t>
            </a:r>
            <a:r>
              <a:rPr lang="en-US" sz="2400" smtClean="0"/>
              <a:t>(a</a:t>
            </a:r>
            <a:r>
              <a:rPr lang="en-US" sz="2400" baseline="-25000" smtClean="0"/>
              <a:t>i</a:t>
            </a:r>
            <a:r>
              <a:rPr lang="en-US" sz="2400" smtClean="0"/>
              <a:t>). </a:t>
            </a:r>
            <a:r>
              <a:rPr lang="en-US" sz="1800"/>
              <a:t> </a:t>
            </a:r>
            <a:r>
              <a:rPr lang="en-US" sz="1800" smtClean="0"/>
              <a:t>Best interpreted as sovereignty-respecting version of w</a:t>
            </a:r>
            <a:r>
              <a:rPr lang="en-US" sz="1800" baseline="30000" smtClean="0"/>
              <a:t>k</a:t>
            </a:r>
            <a:r>
              <a:rPr lang="en-US" sz="1800" smtClean="0"/>
              <a:t>(.) and simplified assumption of homogeneous preferences R, i.e., </a:t>
            </a:r>
            <a:r>
              <a:rPr lang="en-US" sz="2400" smtClean="0"/>
              <a:t>u</a:t>
            </a:r>
            <a:r>
              <a:rPr lang="en-US" sz="2400" baseline="30000" smtClean="0"/>
              <a:t>k</a:t>
            </a:r>
            <a:r>
              <a:rPr lang="en-US" sz="2400" smtClean="0"/>
              <a:t>(a</a:t>
            </a:r>
            <a:r>
              <a:rPr lang="en-US" sz="2400" baseline="-25000" smtClean="0"/>
              <a:t>i</a:t>
            </a:r>
            <a:r>
              <a:rPr lang="en-US" sz="2400" smtClean="0"/>
              <a:t>) = u</a:t>
            </a:r>
            <a:r>
              <a:rPr lang="en-US" sz="2400" baseline="30000" smtClean="0"/>
              <a:t>R</a:t>
            </a:r>
            <a:r>
              <a:rPr lang="en-US" sz="2400" smtClean="0"/>
              <a:t>(a</a:t>
            </a:r>
            <a:r>
              <a:rPr lang="en-US" sz="2400" baseline="-25000" smtClean="0"/>
              <a:t>i</a:t>
            </a:r>
            <a:r>
              <a:rPr lang="en-US" sz="2400" smtClean="0"/>
              <a:t>)</a:t>
            </a:r>
          </a:p>
          <a:p>
            <a:r>
              <a:rPr lang="en-US" sz="2400" u="sng" smtClean="0"/>
              <a:t>Self-rated happiness</a:t>
            </a:r>
            <a:r>
              <a:rPr lang="en-US" sz="2400" smtClean="0"/>
              <a:t>: q</a:t>
            </a:r>
            <a:r>
              <a:rPr lang="en-US" sz="2400" baseline="30000" smtClean="0"/>
              <a:t>k</a:t>
            </a:r>
            <a:r>
              <a:rPr lang="en-US" sz="2400" smtClean="0"/>
              <a:t>(h</a:t>
            </a:r>
            <a:r>
              <a:rPr lang="en-US" sz="2400" baseline="-25000" smtClean="0"/>
              <a:t>i</a:t>
            </a:r>
            <a:r>
              <a:rPr lang="en-US" sz="2400" smtClean="0"/>
              <a:t>) = swb</a:t>
            </a:r>
            <a:r>
              <a:rPr lang="en-US" sz="2400" baseline="-25000" smtClean="0"/>
              <a:t>i</a:t>
            </a:r>
            <a:r>
              <a:rPr lang="en-US" sz="2400" smtClean="0"/>
              <a:t>(a</a:t>
            </a:r>
            <a:r>
              <a:rPr lang="en-US" sz="2400" baseline="-25000" smtClean="0"/>
              <a:t>i</a:t>
            </a:r>
            <a:r>
              <a:rPr lang="en-US" sz="2400" smtClean="0"/>
              <a:t>).  Two possibilities</a:t>
            </a:r>
          </a:p>
          <a:p>
            <a:pPr lvl="1"/>
            <a:r>
              <a:rPr lang="en-US" sz="2000" smtClean="0"/>
              <a:t>swb</a:t>
            </a:r>
            <a:r>
              <a:rPr lang="en-US" sz="2000" baseline="-25000" smtClean="0"/>
              <a:t>i</a:t>
            </a:r>
            <a:r>
              <a:rPr lang="en-US" sz="2000" smtClean="0"/>
              <a:t>(a</a:t>
            </a:r>
            <a:r>
              <a:rPr lang="en-US" sz="2000" baseline="-25000" smtClean="0"/>
              <a:t>i</a:t>
            </a:r>
            <a:r>
              <a:rPr lang="en-US" sz="2000" smtClean="0"/>
              <a:t>) a measure of the quality of the mental states produced by a</a:t>
            </a:r>
            <a:r>
              <a:rPr lang="en-US" sz="2000" baseline="-25000" smtClean="0"/>
              <a:t>i</a:t>
            </a:r>
            <a:endParaRPr lang="en-US" sz="2000" smtClean="0"/>
          </a:p>
          <a:p>
            <a:pPr lvl="1"/>
            <a:r>
              <a:rPr lang="en-US" sz="2000" smtClean="0"/>
              <a:t>swb</a:t>
            </a:r>
            <a:r>
              <a:rPr lang="en-US" sz="2000" baseline="-25000" smtClean="0"/>
              <a:t>i</a:t>
            </a:r>
            <a:r>
              <a:rPr lang="en-US" sz="2000" smtClean="0"/>
              <a:t>(a</a:t>
            </a:r>
            <a:r>
              <a:rPr lang="en-US" sz="2000" baseline="-25000" smtClean="0"/>
              <a:t>i</a:t>
            </a:r>
            <a:r>
              <a:rPr lang="en-US" sz="2000" smtClean="0"/>
              <a:t>) a measure of i’s preference satisfaction, i.e., u</a:t>
            </a:r>
            <a:r>
              <a:rPr lang="en-US" sz="2000" baseline="30000" smtClean="0"/>
              <a:t>Ri</a:t>
            </a:r>
            <a:r>
              <a:rPr lang="en-US" sz="2000" smtClean="0"/>
              <a:t>(a</a:t>
            </a:r>
            <a:r>
              <a:rPr lang="en-US" sz="2000" baseline="-25000" smtClean="0"/>
              <a:t>i</a:t>
            </a:r>
            <a:r>
              <a:rPr lang="en-US" sz="2000" smtClean="0"/>
              <a:t>)</a:t>
            </a:r>
          </a:p>
          <a:p>
            <a:pPr marL="400050"/>
            <a:r>
              <a:rPr lang="en-US" sz="2400" u="sng" smtClean="0"/>
              <a:t>Equivalent income</a:t>
            </a:r>
            <a:r>
              <a:rPr lang="en-US" sz="2400" smtClean="0"/>
              <a:t>:  e</a:t>
            </a:r>
            <a:r>
              <a:rPr lang="en-US" sz="2400" baseline="30000" smtClean="0"/>
              <a:t>k</a:t>
            </a:r>
            <a:r>
              <a:rPr lang="en-US" sz="2400" smtClean="0"/>
              <a:t>(h</a:t>
            </a:r>
            <a:r>
              <a:rPr lang="en-US" sz="2400" baseline="-25000" smtClean="0"/>
              <a:t>i</a:t>
            </a:r>
            <a:r>
              <a:rPr lang="en-US" sz="2400" smtClean="0"/>
              <a:t>) = e</a:t>
            </a:r>
            <a:r>
              <a:rPr lang="en-US" sz="2400" baseline="30000" smtClean="0"/>
              <a:t>k</a:t>
            </a:r>
            <a:r>
              <a:rPr lang="en-US" sz="2400" smtClean="0"/>
              <a:t>(a</a:t>
            </a:r>
            <a:r>
              <a:rPr lang="en-US" sz="2400" baseline="-25000" smtClean="0"/>
              <a:t>i</a:t>
            </a:r>
            <a:r>
              <a:rPr lang="en-US" sz="2400" smtClean="0"/>
              <a:t>, R</a:t>
            </a:r>
            <a:r>
              <a:rPr lang="en-US" sz="2400" baseline="-25000" smtClean="0"/>
              <a:t>i</a:t>
            </a:r>
            <a:r>
              <a:rPr lang="en-US" sz="2400" smtClean="0"/>
              <a:t>)</a:t>
            </a:r>
          </a:p>
          <a:p>
            <a:pPr marL="800100" lvl="1"/>
            <a:r>
              <a:rPr lang="en-US" sz="2000" smtClean="0"/>
              <a:t>e</a:t>
            </a:r>
            <a:r>
              <a:rPr lang="en-US" sz="2000" baseline="30000" smtClean="0"/>
              <a:t>k</a:t>
            </a:r>
            <a:r>
              <a:rPr lang="en-US" sz="2000" smtClean="0"/>
              <a:t>((m</a:t>
            </a:r>
            <a:r>
              <a:rPr lang="en-US" sz="2000" baseline="-25000" smtClean="0"/>
              <a:t>i</a:t>
            </a:r>
            <a:r>
              <a:rPr lang="en-US" sz="2000" smtClean="0"/>
              <a:t>, b</a:t>
            </a:r>
            <a:r>
              <a:rPr lang="en-US" sz="2000" baseline="-25000" smtClean="0"/>
              <a:t>i</a:t>
            </a:r>
            <a:r>
              <a:rPr lang="en-US" sz="2000" smtClean="0"/>
              <a:t>), R</a:t>
            </a:r>
            <a:r>
              <a:rPr lang="en-US" sz="2000" baseline="-25000" smtClean="0"/>
              <a:t>i</a:t>
            </a:r>
            <a:r>
              <a:rPr lang="en-US" sz="2000" smtClean="0"/>
              <a:t>) = m</a:t>
            </a:r>
            <a:r>
              <a:rPr lang="en-US" sz="2000" baseline="30000" smtClean="0"/>
              <a:t>equiv</a:t>
            </a:r>
            <a:r>
              <a:rPr lang="en-US" sz="2000" smtClean="0"/>
              <a:t> s.t.  (m</a:t>
            </a:r>
            <a:r>
              <a:rPr lang="en-US" sz="2000" baseline="30000" smtClean="0"/>
              <a:t>equiv</a:t>
            </a:r>
            <a:r>
              <a:rPr lang="en-US" sz="2000" smtClean="0"/>
              <a:t>, b</a:t>
            </a:r>
            <a:r>
              <a:rPr lang="en-US" sz="2000" baseline="30000" smtClean="0"/>
              <a:t>ref</a:t>
            </a:r>
            <a:r>
              <a:rPr lang="en-US" sz="2000" smtClean="0"/>
              <a:t>) I</a:t>
            </a:r>
            <a:r>
              <a:rPr lang="en-US" sz="2000" baseline="-25000" smtClean="0"/>
              <a:t>i</a:t>
            </a:r>
            <a:r>
              <a:rPr lang="en-US" sz="2000" smtClean="0"/>
              <a:t> (m</a:t>
            </a:r>
            <a:r>
              <a:rPr lang="en-US" sz="2000" baseline="-25000" smtClean="0"/>
              <a:t>i</a:t>
            </a:r>
            <a:r>
              <a:rPr lang="en-US" sz="2000" smtClean="0"/>
              <a:t>, b</a:t>
            </a:r>
            <a:r>
              <a:rPr lang="en-US" sz="2000" baseline="-25000" smtClean="0"/>
              <a:t>i</a:t>
            </a:r>
            <a:r>
              <a:rPr lang="en-US" sz="2000" smtClean="0"/>
              <a:t>)</a:t>
            </a:r>
          </a:p>
          <a:p>
            <a:pPr marL="800100" lvl="1"/>
            <a:r>
              <a:rPr lang="en-US" sz="2000" smtClean="0"/>
              <a:t>Monotone path: e</a:t>
            </a:r>
            <a:r>
              <a:rPr lang="en-US" sz="2000" baseline="30000" smtClean="0"/>
              <a:t>k</a:t>
            </a:r>
            <a:r>
              <a:rPr lang="en-US" sz="2000" smtClean="0"/>
              <a:t>(a</a:t>
            </a:r>
            <a:r>
              <a:rPr lang="en-US" sz="2000" baseline="-25000" smtClean="0"/>
              <a:t>i</a:t>
            </a:r>
            <a:r>
              <a:rPr lang="en-US" sz="2000"/>
              <a:t>, R</a:t>
            </a:r>
            <a:r>
              <a:rPr lang="en-US" sz="2000" baseline="-25000"/>
              <a:t>i</a:t>
            </a:r>
            <a:r>
              <a:rPr lang="en-US" sz="2000" smtClean="0"/>
              <a:t>) is a monotonically increasing numbering of the indifference curves of R</a:t>
            </a:r>
            <a:r>
              <a:rPr lang="en-US" sz="2000" baseline="-25000" smtClean="0"/>
              <a:t>i</a:t>
            </a:r>
            <a:endParaRPr lang="en-US" sz="2000"/>
          </a:p>
          <a:p>
            <a:pPr marL="800100" lvl="1"/>
            <a:endParaRPr lang="en-US" sz="2000" smtClean="0"/>
          </a:p>
          <a:p>
            <a:pPr marL="57150" indent="0">
              <a:buNone/>
            </a:pPr>
            <a:endParaRPr lang="en-US" sz="2400" u="sng" smtClean="0"/>
          </a:p>
          <a:p>
            <a:pPr marL="5715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20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1180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Extended Preferences Oxford Handbook of Well-Being and Public Policy</vt:lpstr>
      <vt:lpstr>What I’ll cover (core of chapter)</vt:lpstr>
      <vt:lpstr>Harsanyi’s account</vt:lpstr>
      <vt:lpstr>Criticisms of Harsanyi</vt:lpstr>
      <vt:lpstr>A Revised Account</vt:lpstr>
      <vt:lpstr>A Simple Case</vt:lpstr>
      <vt:lpstr>A Simple Case, continued</vt:lpstr>
      <vt:lpstr>Pooling extended preferences?</vt:lpstr>
      <vt:lpstr>A comparison to other well-being measures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Extended Preferences Oxford Handbook of Well-Being and Public Policy</dc:title>
  <dc:creator>Matthew Adler</dc:creator>
  <cp:lastModifiedBy>Denise M. Zapecza</cp:lastModifiedBy>
  <cp:revision>25</cp:revision>
  <dcterms:created xsi:type="dcterms:W3CDTF">2014-02-25T20:45:24Z</dcterms:created>
  <dcterms:modified xsi:type="dcterms:W3CDTF">2014-02-27T20:16:48Z</dcterms:modified>
</cp:coreProperties>
</file>