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81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80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781" autoAdjust="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20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423A-9EB8-9849-BB56-FA91A0907089}" type="datetimeFigureOut">
              <a:rPr lang="en-US" smtClean="0"/>
              <a:t>3/5/14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022C-C360-8F43-A03A-B3958AA4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400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423A-9EB8-9849-BB56-FA91A0907089}" type="datetimeFigureOut">
              <a:rPr lang="en-US" smtClean="0"/>
              <a:t>3/5/14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022C-C360-8F43-A03A-B3958AA4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773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423A-9EB8-9849-BB56-FA91A0907089}" type="datetimeFigureOut">
              <a:rPr lang="en-US" smtClean="0"/>
              <a:t>3/5/14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022C-C360-8F43-A03A-B3958AA4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15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423A-9EB8-9849-BB56-FA91A0907089}" type="datetimeFigureOut">
              <a:rPr lang="en-US" smtClean="0"/>
              <a:t>3/5/14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022C-C360-8F43-A03A-B3958AA4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71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423A-9EB8-9849-BB56-FA91A0907089}" type="datetimeFigureOut">
              <a:rPr lang="en-US" smtClean="0"/>
              <a:t>3/5/14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022C-C360-8F43-A03A-B3958AA4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04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423A-9EB8-9849-BB56-FA91A0907089}" type="datetimeFigureOut">
              <a:rPr lang="en-US" smtClean="0"/>
              <a:t>3/5/14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022C-C360-8F43-A03A-B3958AA4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801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423A-9EB8-9849-BB56-FA91A0907089}" type="datetimeFigureOut">
              <a:rPr lang="en-US" smtClean="0"/>
              <a:t>3/5/14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022C-C360-8F43-A03A-B3958AA4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866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423A-9EB8-9849-BB56-FA91A0907089}" type="datetimeFigureOut">
              <a:rPr lang="en-US" smtClean="0"/>
              <a:t>3/5/14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022C-C360-8F43-A03A-B3958AA4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639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423A-9EB8-9849-BB56-FA91A0907089}" type="datetimeFigureOut">
              <a:rPr lang="en-US" smtClean="0"/>
              <a:t>3/5/14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022C-C360-8F43-A03A-B3958AA4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97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423A-9EB8-9849-BB56-FA91A0907089}" type="datetimeFigureOut">
              <a:rPr lang="en-US" smtClean="0"/>
              <a:t>3/5/14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022C-C360-8F43-A03A-B3958AA4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992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423A-9EB8-9849-BB56-FA91A0907089}" type="datetimeFigureOut">
              <a:rPr lang="en-US" smtClean="0"/>
              <a:t>3/5/14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022C-C360-8F43-A03A-B3958AA4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202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E423A-9EB8-9849-BB56-FA91A0907089}" type="datetimeFigureOut">
              <a:rPr lang="en-US" smtClean="0"/>
              <a:t>3/5/14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6022C-C360-8F43-A03A-B3958AA42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27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Outline</a:t>
            </a:r>
            <a:endParaRPr lang="en-US">
              <a:latin typeface="Calibri" charset="0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nl-BE" altLang="en-US" dirty="0" smtClean="0">
                <a:solidFill>
                  <a:schemeClr val="bg1">
                    <a:lumMod val="50000"/>
                  </a:schemeClr>
                </a:solidFill>
                <a:ea typeface="+mn-ea"/>
              </a:rPr>
              <a:t>Well-</a:t>
            </a:r>
            <a:r>
              <a:rPr lang="nl-BE" altLang="en-US" dirty="0" err="1" smtClean="0">
                <a:solidFill>
                  <a:schemeClr val="bg1">
                    <a:lumMod val="50000"/>
                  </a:schemeClr>
                </a:solidFill>
                <a:ea typeface="+mn-ea"/>
              </a:rPr>
              <a:t>being</a:t>
            </a:r>
            <a:r>
              <a:rPr lang="nl-BE" altLang="en-US" dirty="0" smtClean="0">
                <a:solidFill>
                  <a:schemeClr val="bg1">
                    <a:lumMod val="50000"/>
                  </a:schemeClr>
                </a:solidFill>
                <a:ea typeface="+mn-ea"/>
              </a:rPr>
              <a:t> </a:t>
            </a:r>
            <a:r>
              <a:rPr lang="nl-BE" altLang="en-US" dirty="0" err="1" smtClean="0">
                <a:solidFill>
                  <a:schemeClr val="bg1">
                    <a:lumMod val="50000"/>
                  </a:schemeClr>
                </a:solidFill>
                <a:ea typeface="+mn-ea"/>
              </a:rPr>
              <a:t>measures</a:t>
            </a:r>
            <a:r>
              <a:rPr lang="nl-BE" altLang="en-US" dirty="0" smtClean="0">
                <a:solidFill>
                  <a:schemeClr val="bg1">
                    <a:lumMod val="50000"/>
                  </a:schemeClr>
                </a:solidFill>
                <a:ea typeface="+mn-ea"/>
              </a:rPr>
              <a:t> and </a:t>
            </a:r>
            <a:r>
              <a:rPr lang="nl-BE" altLang="en-US" dirty="0" err="1" smtClean="0">
                <a:solidFill>
                  <a:schemeClr val="bg1">
                    <a:lumMod val="50000"/>
                  </a:schemeClr>
                </a:solidFill>
                <a:ea typeface="+mn-ea"/>
              </a:rPr>
              <a:t>their</a:t>
            </a:r>
            <a:r>
              <a:rPr lang="nl-BE" altLang="en-US" dirty="0" smtClean="0">
                <a:solidFill>
                  <a:schemeClr val="bg1">
                    <a:lumMod val="50000"/>
                  </a:schemeClr>
                </a:solidFill>
                <a:ea typeface="+mn-ea"/>
              </a:rPr>
              <a:t> information </a:t>
            </a:r>
            <a:r>
              <a:rPr lang="nl-BE" altLang="en-US" dirty="0" err="1" smtClean="0">
                <a:solidFill>
                  <a:schemeClr val="bg1">
                    <a:lumMod val="50000"/>
                  </a:schemeClr>
                </a:solidFill>
                <a:ea typeface="+mn-ea"/>
              </a:rPr>
              <a:t>requirement</a:t>
            </a:r>
            <a:endParaRPr lang="nl-BE" altLang="en-US" dirty="0" smtClean="0">
              <a:solidFill>
                <a:schemeClr val="bg1">
                  <a:lumMod val="50000"/>
                </a:schemeClr>
              </a:solidFill>
              <a:ea typeface="+mn-ea"/>
            </a:endParaRPr>
          </a:p>
          <a:p>
            <a:pPr>
              <a:defRPr/>
            </a:pPr>
            <a:endParaRPr lang="nl-BE" altLang="en-US" dirty="0" smtClean="0">
              <a:ea typeface="+mn-ea"/>
            </a:endParaRPr>
          </a:p>
          <a:p>
            <a:pPr>
              <a:defRPr/>
            </a:pPr>
            <a:r>
              <a:rPr lang="nl-BE" altLang="en-US" dirty="0" err="1" smtClean="0">
                <a:solidFill>
                  <a:schemeClr val="bg1">
                    <a:lumMod val="50000"/>
                  </a:schemeClr>
                </a:solidFill>
                <a:ea typeface="+mn-ea"/>
              </a:rPr>
              <a:t>Implementation</a:t>
            </a:r>
            <a:r>
              <a:rPr lang="nl-BE" altLang="en-US" dirty="0" smtClean="0">
                <a:solidFill>
                  <a:schemeClr val="bg1">
                    <a:lumMod val="50000"/>
                  </a:schemeClr>
                </a:solidFill>
                <a:ea typeface="+mn-ea"/>
              </a:rPr>
              <a:t> </a:t>
            </a:r>
            <a:r>
              <a:rPr lang="nl-BE" altLang="en-US" dirty="0" err="1" smtClean="0">
                <a:solidFill>
                  <a:schemeClr val="bg1">
                    <a:lumMod val="50000"/>
                  </a:schemeClr>
                </a:solidFill>
                <a:ea typeface="+mn-ea"/>
              </a:rPr>
              <a:t>with</a:t>
            </a:r>
            <a:r>
              <a:rPr lang="nl-BE" altLang="en-US" dirty="0" smtClean="0">
                <a:solidFill>
                  <a:schemeClr val="bg1">
                    <a:lumMod val="50000"/>
                  </a:schemeClr>
                </a:solidFill>
                <a:ea typeface="+mn-ea"/>
              </a:rPr>
              <a:t> </a:t>
            </a:r>
            <a:r>
              <a:rPr lang="nl-BE" altLang="en-US" dirty="0" err="1" smtClean="0">
                <a:solidFill>
                  <a:schemeClr val="bg1">
                    <a:lumMod val="50000"/>
                  </a:schemeClr>
                </a:solidFill>
                <a:ea typeface="+mn-ea"/>
              </a:rPr>
              <a:t>German</a:t>
            </a:r>
            <a:r>
              <a:rPr lang="nl-BE" altLang="en-US" dirty="0" smtClean="0">
                <a:solidFill>
                  <a:schemeClr val="bg1">
                    <a:lumMod val="50000"/>
                  </a:schemeClr>
                </a:solidFill>
                <a:ea typeface="+mn-ea"/>
              </a:rPr>
              <a:t> data (GSOEP)</a:t>
            </a:r>
          </a:p>
          <a:p>
            <a:pPr>
              <a:defRPr/>
            </a:pPr>
            <a:endParaRPr lang="nl-BE" altLang="en-US" dirty="0" smtClean="0">
              <a:ea typeface="+mn-ea"/>
            </a:endParaRPr>
          </a:p>
          <a:p>
            <a:pPr>
              <a:defRPr/>
            </a:pPr>
            <a:r>
              <a:rPr lang="nl-BE" altLang="en-US" dirty="0" err="1" smtClean="0">
                <a:ea typeface="+mn-ea"/>
              </a:rPr>
              <a:t>Who</a:t>
            </a:r>
            <a:r>
              <a:rPr lang="nl-BE" altLang="en-US" dirty="0" smtClean="0">
                <a:ea typeface="+mn-ea"/>
              </a:rPr>
              <a:t> are the worst off?</a:t>
            </a:r>
            <a:endParaRPr lang="en-US" altLang="en-US" dirty="0" smtClean="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72193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3.1 Who are the worst off (9,1%)?</a:t>
            </a:r>
            <a:endParaRPr lang="en-US">
              <a:latin typeface="Calibri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1196975"/>
          <a:ext cx="8642350" cy="4079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393"/>
                <a:gridCol w="1323498"/>
                <a:gridCol w="1413806"/>
                <a:gridCol w="1488217"/>
                <a:gridCol w="1413806"/>
                <a:gridCol w="1562630"/>
              </a:tblGrid>
              <a:tr h="37089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Full</a:t>
                      </a:r>
                      <a:r>
                        <a:rPr lang="nl-BE" sz="1800" baseline="0" dirty="0" smtClean="0">
                          <a:solidFill>
                            <a:schemeClr val="tx1"/>
                          </a:solidFill>
                        </a:rPr>
                        <a:t> sample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income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Comp</a:t>
                      </a:r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. index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aseline="0" dirty="0" err="1" smtClean="0">
                          <a:solidFill>
                            <a:schemeClr val="tx1"/>
                          </a:solidFill>
                        </a:rPr>
                        <a:t>satisfaction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/>
                        <a:t>Equiv</a:t>
                      </a:r>
                      <a:r>
                        <a:rPr lang="nl-BE" sz="1800" dirty="0" smtClean="0"/>
                        <a:t>.</a:t>
                      </a:r>
                      <a:r>
                        <a:rPr lang="nl-BE" sz="1800" baseline="0" dirty="0" smtClean="0"/>
                        <a:t> </a:t>
                      </a:r>
                      <a:r>
                        <a:rPr lang="nl-BE" sz="1800" baseline="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6,94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5,82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8,20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2,96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5,24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1706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1317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1157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Health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0,76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0,58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Education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12,12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9,67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11,46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unemployed</a:t>
                      </a:r>
                      <a:endParaRPr lang="en-US" sz="1800" dirty="0"/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6,29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32,91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30,25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16,66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22,66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Age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(54)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Single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32,60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45,28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44,33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71,84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Pensioner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33,21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(31,84)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54,81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(35,14)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53,61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Disabled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15,98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18,38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47,50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29,96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Low </a:t>
                      </a:r>
                      <a:r>
                        <a:rPr lang="nl-BE" sz="1800" dirty="0" err="1" smtClean="0"/>
                        <a:t>educ</a:t>
                      </a:r>
                      <a:r>
                        <a:rPr lang="nl-BE" sz="1800" dirty="0" smtClean="0"/>
                        <a:t>.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38,95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78,45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43,18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60,79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1051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3.1 Who are the worst off (9,1%)?</a:t>
            </a:r>
            <a:endParaRPr lang="en-US">
              <a:latin typeface="Calibri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1196975"/>
          <a:ext cx="8642350" cy="4079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393"/>
                <a:gridCol w="1323498"/>
                <a:gridCol w="1413806"/>
                <a:gridCol w="1488217"/>
                <a:gridCol w="1413806"/>
                <a:gridCol w="1562630"/>
              </a:tblGrid>
              <a:tr h="37089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Full</a:t>
                      </a:r>
                      <a:r>
                        <a:rPr lang="nl-BE" sz="1800" baseline="0" dirty="0" smtClean="0">
                          <a:solidFill>
                            <a:schemeClr val="tx1"/>
                          </a:solidFill>
                        </a:rPr>
                        <a:t> sample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income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Comp</a:t>
                      </a:r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. index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aseline="0" dirty="0" err="1" smtClean="0">
                          <a:solidFill>
                            <a:schemeClr val="tx1"/>
                          </a:solidFill>
                        </a:rPr>
                        <a:t>satisfaction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/>
                        <a:t>Equiv</a:t>
                      </a:r>
                      <a:r>
                        <a:rPr lang="nl-BE" sz="1800" dirty="0" smtClean="0"/>
                        <a:t>.</a:t>
                      </a:r>
                      <a:r>
                        <a:rPr lang="nl-BE" sz="1800" baseline="0" dirty="0" smtClean="0"/>
                        <a:t> </a:t>
                      </a:r>
                      <a:r>
                        <a:rPr lang="nl-BE" sz="1800" baseline="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6,94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5,82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8,20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5,24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1706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622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1061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1317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1157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Health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0,76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0,58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Education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12,12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9,67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11,46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unemployed</a:t>
                      </a:r>
                      <a:endParaRPr lang="en-US" sz="1800" dirty="0"/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6,29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32,91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30,25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16,66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22,66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Age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(54)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Single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32,60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45,28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44,33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71,84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Pensioner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33,21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(31,84)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54,81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(35,14)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53,61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Disabled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15,98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18,38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47,50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29,96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Low </a:t>
                      </a:r>
                      <a:r>
                        <a:rPr lang="nl-BE" sz="1800" dirty="0" err="1" smtClean="0"/>
                        <a:t>educ</a:t>
                      </a:r>
                      <a:r>
                        <a:rPr lang="nl-BE" sz="1800" dirty="0" smtClean="0"/>
                        <a:t>.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38,95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78,45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43,18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60,79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0609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3.1 Who are the worst off (9,1%)?</a:t>
            </a:r>
            <a:endParaRPr lang="en-US">
              <a:latin typeface="Calibri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1196975"/>
          <a:ext cx="8642350" cy="4079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393"/>
                <a:gridCol w="1323498"/>
                <a:gridCol w="1413806"/>
                <a:gridCol w="1488217"/>
                <a:gridCol w="1413806"/>
                <a:gridCol w="1562630"/>
              </a:tblGrid>
              <a:tr h="37089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Full</a:t>
                      </a:r>
                      <a:r>
                        <a:rPr lang="nl-BE" sz="1800" baseline="0" dirty="0" smtClean="0">
                          <a:solidFill>
                            <a:schemeClr val="tx1"/>
                          </a:solidFill>
                        </a:rPr>
                        <a:t> sample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income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Comp</a:t>
                      </a:r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. index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aseline="0" dirty="0" err="1" smtClean="0">
                          <a:solidFill>
                            <a:schemeClr val="tx1"/>
                          </a:solidFill>
                        </a:rPr>
                        <a:t>satisfaction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/>
                        <a:t>Equiv</a:t>
                      </a:r>
                      <a:r>
                        <a:rPr lang="nl-BE" sz="1800" dirty="0" smtClean="0"/>
                        <a:t>.</a:t>
                      </a:r>
                      <a:r>
                        <a:rPr lang="nl-BE" sz="1800" baseline="0" dirty="0" smtClean="0"/>
                        <a:t> </a:t>
                      </a:r>
                      <a:r>
                        <a:rPr lang="nl-BE" sz="1800" baseline="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6,94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5,82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8,20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5,24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1706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1317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1157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Health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0,76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0,71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0,43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0,58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Education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12,12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9,67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11,46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unemployed</a:t>
                      </a:r>
                      <a:endParaRPr lang="en-US" sz="1800" dirty="0"/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6,29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32,91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30,25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16,66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22,66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Age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(54)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Single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32,60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45,28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44,33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71,84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Pensioner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33,21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(31,84)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54,81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(35,14)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53,61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Disabled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15,98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18,38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47,50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29,96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Low </a:t>
                      </a:r>
                      <a:r>
                        <a:rPr lang="nl-BE" sz="1800" dirty="0" err="1" smtClean="0"/>
                        <a:t>educ</a:t>
                      </a:r>
                      <a:r>
                        <a:rPr lang="nl-BE" sz="1800" dirty="0" smtClean="0"/>
                        <a:t>.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38,95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78,45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43,18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60,79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5373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3.1 Who are the worst off (9,1%)?</a:t>
            </a:r>
            <a:endParaRPr lang="en-US">
              <a:latin typeface="Calibri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1196975"/>
          <a:ext cx="8642350" cy="4079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393"/>
                <a:gridCol w="1323498"/>
                <a:gridCol w="1413806"/>
                <a:gridCol w="1488217"/>
                <a:gridCol w="1413806"/>
                <a:gridCol w="1562630"/>
              </a:tblGrid>
              <a:tr h="37089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Full</a:t>
                      </a:r>
                      <a:r>
                        <a:rPr lang="nl-BE" sz="1800" baseline="0" dirty="0" smtClean="0">
                          <a:solidFill>
                            <a:schemeClr val="tx1"/>
                          </a:solidFill>
                        </a:rPr>
                        <a:t> sample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income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Comp</a:t>
                      </a:r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. index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aseline="0" dirty="0" err="1" smtClean="0">
                          <a:solidFill>
                            <a:schemeClr val="tx1"/>
                          </a:solidFill>
                        </a:rPr>
                        <a:t>satisfaction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/>
                        <a:t>Equiv</a:t>
                      </a:r>
                      <a:r>
                        <a:rPr lang="nl-BE" sz="1800" dirty="0" smtClean="0"/>
                        <a:t>.</a:t>
                      </a:r>
                      <a:r>
                        <a:rPr lang="nl-BE" sz="1800" baseline="0" dirty="0" smtClean="0"/>
                        <a:t> </a:t>
                      </a:r>
                      <a:r>
                        <a:rPr lang="nl-BE" sz="1800" baseline="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6,94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5,82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8,20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5,24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1706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1317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1157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Health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0,76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0,71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0,43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0,58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Education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12,12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9,67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11,46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unemployed</a:t>
                      </a:r>
                      <a:endParaRPr lang="en-US" sz="1800" dirty="0"/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6,29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32,91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30,25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16,66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22,66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Age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55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(54)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63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55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Single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32,60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45,28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44,33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71,84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Pensioner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33,21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(31,84)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54,81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(35,14)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53,61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Disabled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15,98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18,38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47,50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29,96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Low </a:t>
                      </a:r>
                      <a:r>
                        <a:rPr lang="nl-BE" sz="1800" dirty="0" err="1" smtClean="0"/>
                        <a:t>educ</a:t>
                      </a:r>
                      <a:r>
                        <a:rPr lang="nl-BE" sz="1800" dirty="0" smtClean="0"/>
                        <a:t>.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38,95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78,45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43,18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60,79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6523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3.1 Who are the worst off (9,1%)?</a:t>
            </a:r>
            <a:endParaRPr lang="en-US">
              <a:latin typeface="Calibri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1196975"/>
          <a:ext cx="8642350" cy="4079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393"/>
                <a:gridCol w="1323498"/>
                <a:gridCol w="1413806"/>
                <a:gridCol w="1488217"/>
                <a:gridCol w="1413806"/>
                <a:gridCol w="1562630"/>
              </a:tblGrid>
              <a:tr h="37089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Full</a:t>
                      </a:r>
                      <a:r>
                        <a:rPr lang="nl-BE" sz="1800" baseline="0" dirty="0" smtClean="0">
                          <a:solidFill>
                            <a:schemeClr val="tx1"/>
                          </a:solidFill>
                        </a:rPr>
                        <a:t> sample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income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Comp</a:t>
                      </a:r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. index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aseline="0" dirty="0" err="1" smtClean="0">
                          <a:solidFill>
                            <a:schemeClr val="tx1"/>
                          </a:solidFill>
                        </a:rPr>
                        <a:t>satisfaction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Equiv</a:t>
                      </a:r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nl-BE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l-BE" sz="1800" baseline="0" dirty="0" err="1" smtClean="0">
                          <a:solidFill>
                            <a:schemeClr val="tx1"/>
                          </a:solidFill>
                        </a:rPr>
                        <a:t>income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6,94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5,82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8,20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5,24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1706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622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1061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1317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1157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Health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0,76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0,58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Education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12,12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9,67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11,46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unemployed</a:t>
                      </a:r>
                      <a:endParaRPr lang="en-US" sz="1800" dirty="0"/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6,29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32,91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30,25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16,66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22,66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Age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(54)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Single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32,60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45,28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44,33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71,84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Pensioner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33,21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(31,84)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54,81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(35,14)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53,61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Disabled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15,98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18,38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47,50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29,96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Low </a:t>
                      </a:r>
                      <a:r>
                        <a:rPr lang="nl-BE" sz="1800" dirty="0" err="1" smtClean="0"/>
                        <a:t>educ</a:t>
                      </a:r>
                      <a:r>
                        <a:rPr lang="nl-BE" sz="1800" dirty="0" smtClean="0"/>
                        <a:t>.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38,95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78,45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43,18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60,79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3499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3.1 Who are the worst off (9,1%)?</a:t>
            </a:r>
            <a:endParaRPr lang="en-US">
              <a:latin typeface="Calibri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1196975"/>
          <a:ext cx="8642350" cy="4079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393"/>
                <a:gridCol w="1323498"/>
                <a:gridCol w="1413806"/>
                <a:gridCol w="1488217"/>
                <a:gridCol w="1413806"/>
                <a:gridCol w="1562630"/>
              </a:tblGrid>
              <a:tr h="37089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Full</a:t>
                      </a:r>
                      <a:r>
                        <a:rPr lang="nl-BE" sz="1800" baseline="0" dirty="0" smtClean="0">
                          <a:solidFill>
                            <a:schemeClr val="tx1"/>
                          </a:solidFill>
                        </a:rPr>
                        <a:t> sample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income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Comp</a:t>
                      </a:r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. index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aseline="0" dirty="0" err="1" smtClean="0">
                          <a:solidFill>
                            <a:schemeClr val="tx1"/>
                          </a:solidFill>
                        </a:rPr>
                        <a:t>satisfaction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Equiv</a:t>
                      </a:r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nl-BE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l-BE" sz="1800" baseline="0" dirty="0" err="1" smtClean="0">
                          <a:solidFill>
                            <a:schemeClr val="tx1"/>
                          </a:solidFill>
                        </a:rPr>
                        <a:t>income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6,94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5,82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8,20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5,24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1706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1317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1157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Health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0,76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0,71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0,43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0,58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0,42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Education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12,12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9,67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11,46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unemployed</a:t>
                      </a:r>
                      <a:endParaRPr lang="en-US" sz="1800" dirty="0"/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6,29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32,91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30,25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16,66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22,66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Age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(54)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Single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32,60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45,28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44,33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71,84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Pensioner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33,21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(31,84)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54,81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(35,14)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53,61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Disabled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15,98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18,38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47,50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29,96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51,22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Low </a:t>
                      </a:r>
                      <a:r>
                        <a:rPr lang="nl-BE" sz="1800" dirty="0" err="1" smtClean="0"/>
                        <a:t>educ</a:t>
                      </a:r>
                      <a:r>
                        <a:rPr lang="nl-BE" sz="1800" dirty="0" smtClean="0"/>
                        <a:t>.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38,95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78,45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43,18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60,79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8083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3.1 Who are the worst off (9,1%)?</a:t>
            </a:r>
            <a:endParaRPr lang="en-US">
              <a:latin typeface="Calibri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1196975"/>
          <a:ext cx="8642350" cy="4079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393"/>
                <a:gridCol w="1323498"/>
                <a:gridCol w="1413806"/>
                <a:gridCol w="1488217"/>
                <a:gridCol w="1413806"/>
                <a:gridCol w="1562630"/>
              </a:tblGrid>
              <a:tr h="37089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Full</a:t>
                      </a:r>
                      <a:r>
                        <a:rPr lang="nl-BE" sz="1800" baseline="0" dirty="0" smtClean="0">
                          <a:solidFill>
                            <a:schemeClr val="tx1"/>
                          </a:solidFill>
                        </a:rPr>
                        <a:t> sample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income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Comp</a:t>
                      </a:r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. index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aseline="0" dirty="0" err="1" smtClean="0">
                          <a:solidFill>
                            <a:schemeClr val="tx1"/>
                          </a:solidFill>
                        </a:rPr>
                        <a:t>satisfaction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Equiv</a:t>
                      </a:r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nl-BE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l-BE" sz="1800" baseline="0" dirty="0" err="1" smtClean="0">
                          <a:solidFill>
                            <a:schemeClr val="tx1"/>
                          </a:solidFill>
                        </a:rPr>
                        <a:t>income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6,94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5,82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8,20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5,24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1706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1317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1157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Health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0,76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0,71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0,43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0,58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0,42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Education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12,12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9,67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11,46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unemployed</a:t>
                      </a:r>
                      <a:endParaRPr lang="en-US" sz="1800" dirty="0"/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6,29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32,91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30,25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16,66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22,66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Age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55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(54)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63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55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62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Single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32,60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45,28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44,33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71,84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Pensioner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33,21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(31,84)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54,81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(35,14)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53,61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Disabled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15,98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18,38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47,50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29,96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51,22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Low </a:t>
                      </a:r>
                      <a:r>
                        <a:rPr lang="nl-BE" sz="1800" dirty="0" err="1" smtClean="0"/>
                        <a:t>educ</a:t>
                      </a:r>
                      <a:r>
                        <a:rPr lang="nl-BE" sz="1800" dirty="0" smtClean="0"/>
                        <a:t>.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38,95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78,45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43,18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60,79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9032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3.1 Who are the worst off (9,1%)?</a:t>
            </a:r>
            <a:endParaRPr lang="en-US">
              <a:latin typeface="Calibri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1196975"/>
          <a:ext cx="8642350" cy="4079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393"/>
                <a:gridCol w="1323498"/>
                <a:gridCol w="1413806"/>
                <a:gridCol w="1488217"/>
                <a:gridCol w="1413806"/>
                <a:gridCol w="1562630"/>
              </a:tblGrid>
              <a:tr h="37089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Full</a:t>
                      </a:r>
                      <a:r>
                        <a:rPr lang="nl-BE" sz="1800" baseline="0" dirty="0" smtClean="0">
                          <a:solidFill>
                            <a:schemeClr val="tx1"/>
                          </a:solidFill>
                        </a:rPr>
                        <a:t> sample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income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Comp</a:t>
                      </a:r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. index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aseline="0" dirty="0" err="1" smtClean="0">
                          <a:solidFill>
                            <a:schemeClr val="tx1"/>
                          </a:solidFill>
                        </a:rPr>
                        <a:t>satisfaction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Equiv</a:t>
                      </a:r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nl-BE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l-BE" sz="1800" baseline="0" dirty="0" err="1" smtClean="0">
                          <a:solidFill>
                            <a:schemeClr val="tx1"/>
                          </a:solidFill>
                        </a:rPr>
                        <a:t>income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6,94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5,82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8,20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5,24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1706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1317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1157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Health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0,76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0,58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Education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12,12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9,67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11,46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unemployed</a:t>
                      </a:r>
                      <a:endParaRPr lang="en-US" sz="1800" dirty="0"/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6,29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32,91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30,25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16,66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22,66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Age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(54)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Single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32,60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45,28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44,33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40,71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71,84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Pensioner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33,21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(31,84)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54,81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(35,14)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53,61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Disabled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15,98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18,38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47,50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29,96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Low </a:t>
                      </a:r>
                      <a:r>
                        <a:rPr lang="nl-BE" sz="1800" dirty="0" err="1" smtClean="0"/>
                        <a:t>educ</a:t>
                      </a:r>
                      <a:r>
                        <a:rPr lang="nl-BE" sz="1800" dirty="0" smtClean="0"/>
                        <a:t>.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38,95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78,45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43,18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60,79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2313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950" y="692150"/>
            <a:ext cx="8928100" cy="720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8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Calibri" charset="0"/>
            </a:endParaRPr>
          </a:p>
        </p:txBody>
      </p:sp>
      <p:sp>
        <p:nvSpPr>
          <p:cNvPr id="3686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Calibri" charset="0"/>
            </a:endParaRPr>
          </a:p>
        </p:txBody>
      </p:sp>
      <p:pic>
        <p:nvPicPr>
          <p:cNvPr id="3686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-315913"/>
            <a:ext cx="6624637" cy="7524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4068763" y="3716338"/>
            <a:ext cx="1150937" cy="2159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47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3.2 Degree of overlap</a:t>
            </a:r>
            <a:endParaRPr lang="en-US">
              <a:latin typeface="Calibri" charset="0"/>
            </a:endParaRP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Calibri" charset="0"/>
            </a:endParaRP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50" y="1125538"/>
            <a:ext cx="8666163" cy="539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7524750" y="2205038"/>
            <a:ext cx="1008063" cy="32385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516813" y="2420938"/>
            <a:ext cx="1008062" cy="32385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524750" y="2924175"/>
            <a:ext cx="1008063" cy="32543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524750" y="4400550"/>
            <a:ext cx="1008063" cy="32385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995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3.1 Who are the worst off (9,1%)?</a:t>
            </a:r>
            <a:endParaRPr lang="en-US">
              <a:latin typeface="Calibri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1196975"/>
          <a:ext cx="8642350" cy="4079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393"/>
                <a:gridCol w="1323498"/>
                <a:gridCol w="1413806"/>
                <a:gridCol w="1488217"/>
                <a:gridCol w="1413806"/>
                <a:gridCol w="1562630"/>
              </a:tblGrid>
              <a:tr h="37089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Full</a:t>
                      </a:r>
                      <a:r>
                        <a:rPr lang="nl-BE" sz="1800" baseline="0" dirty="0" smtClean="0">
                          <a:solidFill>
                            <a:schemeClr val="tx1"/>
                          </a:solidFill>
                        </a:rPr>
                        <a:t> sample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/>
                        <a:t>Comp</a:t>
                      </a:r>
                      <a:r>
                        <a:rPr lang="nl-BE" sz="1800" dirty="0" smtClean="0"/>
                        <a:t>. index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aseline="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/>
                        <a:t>Equiv</a:t>
                      </a:r>
                      <a:r>
                        <a:rPr lang="nl-BE" sz="1800" dirty="0" smtClean="0"/>
                        <a:t>.</a:t>
                      </a:r>
                      <a:r>
                        <a:rPr lang="nl-BE" sz="1800" baseline="0" dirty="0" smtClean="0"/>
                        <a:t> </a:t>
                      </a:r>
                      <a:r>
                        <a:rPr lang="nl-BE" sz="1800" baseline="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/>
                        <a:t>6,94</a:t>
                      </a:r>
                      <a:endParaRPr lang="en-US" sz="1800" b="1" dirty="0"/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5,82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8,20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2,96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5,24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/>
                        <a:t>1706</a:t>
                      </a:r>
                      <a:endParaRPr lang="en-US" sz="1800" b="1" dirty="0"/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622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1061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1317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1157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Health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/>
                        <a:t>0,76</a:t>
                      </a:r>
                      <a:endParaRPr lang="en-US" sz="1800" b="1" dirty="0"/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0,71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0,43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0,58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0,42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Education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/>
                        <a:t>12,12</a:t>
                      </a:r>
                      <a:endParaRPr lang="en-US" sz="1800" b="1" dirty="0"/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10,88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9,67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11,46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10,80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unemployed</a:t>
                      </a:r>
                      <a:endParaRPr lang="en-US" sz="1800" dirty="0"/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/>
                        <a:t>6,29</a:t>
                      </a:r>
                      <a:endParaRPr lang="en-US" sz="1800" b="1" dirty="0"/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32,91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30,25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16,66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22,66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Age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/>
                        <a:t>55</a:t>
                      </a:r>
                      <a:endParaRPr lang="en-US" sz="1800" b="1" dirty="0"/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(54)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63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55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62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Single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/>
                        <a:t>32,60</a:t>
                      </a:r>
                      <a:endParaRPr lang="en-US" sz="1800" b="1" dirty="0"/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45,28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44,33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40,71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71,84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Pensioner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/>
                        <a:t>33,21</a:t>
                      </a:r>
                      <a:endParaRPr lang="en-US" sz="1800" b="1" dirty="0"/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(31,84)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54,81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(35,14)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53,61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Disabled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/>
                        <a:t>15,98</a:t>
                      </a:r>
                      <a:endParaRPr lang="en-US" sz="1800" b="1" dirty="0"/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18,38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47,50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29,96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51,22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Low </a:t>
                      </a:r>
                      <a:r>
                        <a:rPr lang="nl-BE" sz="1800" dirty="0" err="1" smtClean="0"/>
                        <a:t>educ</a:t>
                      </a:r>
                      <a:r>
                        <a:rPr lang="nl-BE" sz="1800" dirty="0" smtClean="0"/>
                        <a:t>.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/>
                        <a:t>38,95</a:t>
                      </a:r>
                      <a:endParaRPr lang="en-US" sz="1800" b="1" dirty="0"/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51,42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78,45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43,18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60,79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0609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3.2 Degree of overlap</a:t>
            </a:r>
            <a:endParaRPr lang="en-US">
              <a:latin typeface="Calibri" charset="0"/>
            </a:endParaRP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Calibri" charset="0"/>
            </a:endParaRP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50" y="1125538"/>
            <a:ext cx="8666163" cy="539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7524750" y="5913438"/>
            <a:ext cx="1008063" cy="32385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978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Conclusion</a:t>
            </a:r>
            <a:endParaRPr lang="en-US">
              <a:latin typeface="Calibri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Does it matter empirically? </a:t>
            </a:r>
            <a:endParaRPr lang="en-US">
              <a:latin typeface="Calibri" charset="0"/>
            </a:endParaRPr>
          </a:p>
          <a:p>
            <a:endParaRPr lang="nl-BE">
              <a:latin typeface="Calibri" charset="0"/>
            </a:endParaRPr>
          </a:p>
          <a:p>
            <a:endParaRPr lang="nl-BE">
              <a:latin typeface="Calibri" charset="0"/>
            </a:endParaRPr>
          </a:p>
          <a:p>
            <a:pPr lvl="1"/>
            <a:endParaRPr lang="nl-BE">
              <a:latin typeface="Calibri" charset="0"/>
            </a:endParaRPr>
          </a:p>
        </p:txBody>
      </p:sp>
      <p:sp>
        <p:nvSpPr>
          <p:cNvPr id="39940" name="AutoShape 2" descr="data:image/jpeg;base64,/9j/4AAQSkZJRgABAQAAAQABAAD/2wCEAAkGBhQQERQQEBQSExUUGRkaGBUUFhQXFRUXGBgVFhcXExUXHCYgFxojGRgVIC8gIycpLSwtFR8xNTAqNSYrLCkBCQoKDgwOGg8PGiwkHiI2KjEyKi0sLCw1NC0xLyovLyovLCw1LCwvLDQ0LDQ1LSwsLCwsNC8sLy8sLCwsNSksLP/AABEIANMA7wMBIgACEQEDEQH/xAAcAAEAAgIDAQAAAAAAAAAAAAAABgcFCAEDBAL/xABAEAABAwIACAsHAgcAAwEAAAABAAIDBBEFBhIhMUFRYQcTFyIyUnGBgpHSFBVCVJOi0VNiI3KSobHBwkOy4WP/xAAbAQEAAgMBAQAAAAAAAAAAAAAABAUDBgcCAf/EADkRAAEDAQMHCwQCAQUAAAAAAAEAAgMEESExBRITFEFRkRUyUlNhcYGhsdHwBiLB4SMzYiQ1QmPx/9oADAMBAAIRAxEAPwC8URERERERERERERERERERERERFisN4UMdo47cY4Xuc4Y3RlEayTmA7ToBWRqahsbHPebNaCSdgGcqF12EQxstVOckWL3X+BrRzWDbYZt7idqp8r1xpYbI+e64e/zapFPFnuvwC82FK6nhs+rkjBdodO4FztuSHf4aLDYu/BlUxzRLRyNAOh0RBYTse0c13fnGoha+4wYbfWVD6iS93HmtvmYwdFg7B5m51rJ4h40GhqWlxPEyWbKNQGp9trTn7LhVLsi1McWnbK7Si/8AXzFSBUMLs0tGatm8E4S45lyA17TZ7RoB03G1pFiO22kFe5RGlrOJkE1+aRkybMjSHeEm/YXqXK7yXXCsgDzzhce/9qLPFo3WbEREVmsKIiIiIiIiIiIiIiIiIiIiIiIiIiIiIiIiIiIiIiIiIi8uE64Qxl9rnQ1vWcczW9516hc6l8c4NBccAgFqxGH6zLeIB0WWc/e7SxndmefBtVP8LmM1y2gjOiz5bbdLGf8AR8KneMGGm0NNJUSHKcLnZxkrtA3AnyaNy19q6p0r3SyHKe8lzidZJuStWye05RrHVj+Yy5o+ce8qdL/FGIxicV1IuWtJNgCSdQ0nsXytsUJXNwW4ze00/s0hvJAABf4otDTvyeid2TtVnYuVnNMDjnj6N/ij0N7S3onsafiWruL2G30dRHUMz5B5zesw5nNPaP72OpbCUWEA9sVVAcsWD22+Njhzmd48nAbFqUw5LrxKP65Mew/L+4kKc3+aLN2hThF1087ZGNew3a4Ag7Qc4XYtrUBERERERERERERERERERERERERERERERERERERERERFF8K1fHSm3QiJa3e/Q93dnYPHtCy2Ha8xR5LDaSTmt/b1n+Ef3LRrVc4+YxjB9JaM2kk5kQ1tzc5/hGvaWrW8tVD3ltFDzn493zHsCmUzALZHYBV9woYz+01Ps8ZvFTkjNodJoe7u6I7HbVC0XrwTgx9TNHBELukdYbBrLjuAuT2K7p4Y6OAMFzWjH1KjucZHW71OOCXFjjJTWyDmxG0d9cls7vCD5u3LC8ImLHsVUSwWhmu5ltDT8bO4m43OGxXTgnBjKaGOCIWbG0AbTtcd5Nye1Y/HDF0V1K+HNljnRk6ni9u452nt3LTIcuO18yu5hus3DYfye8qxdTfxZoxWvqs3gjxn6VBIdr4r+b2f9DxKtJIy0lrgQWkgg6QRmIO8FfdJVuikZLGcl7CHNOwg3C3CupG1kDojtwPbsPzYq+J5jdnLafAFZkPMB6L7uZudpezvzvHj2KQqusAYabW00dREclxsdvFyt0g7QD5g71O8G1wmjD7WOhzeq4ZnN7jr1ix1qsyJVukjNPLz47vD9YcFlqYwDntwK9SIiv1FRERERERERERERERERERERERERERERERERcE2zlcrCYx1lwKdvxi790ei3jN29gfsWConZTxOlfgF6Y0vIaFiqmt417p3GzbWZfMGxjPlG+jK6R3ZIPRVAY64yGuqnSgni282IfsB6Vtrjd3eBqVg8K+M/EwikjP8Scc+2lsWgjxHN2ByqBUWRYHzOdXTc5+HYPlw7B2qXUODQIm4BFbXBLizxcRrZBzpRaO+qO+d3iI8mjaq/wAUMXTXVTIc+QOdI4amC1+85mje7cr/AAGxs+FjGDcGta0eQAAWH6ir8xgpmYux7t3j8xXqkitOedi7EURruFKhidkh75ba4mEt7nOIB7rr34Fx5pKtwZFKA86GSAscf5b5nHcCVqLqCpYzPdG4DfYVOErCbAQoFws4s8VKK2McyU2kt8MlszvEB5tO1V8tkcL4LZVQyU8o5sgsdoOkOG8GxHYteMK4MfTTSQSizo3EHYdhG4ixG4rdvp+v08OhefuZ6bOGHBV1VFmuzhgVLOC7Gf2ao9nkNopyBn0Nl0NPi6J8OxXfgqs4mXP0JSAdz9DHd+Zh8G9atBXtiLjEMIUg4w3kZzJRrObM/wAQz32g7FhytG6jqG18QuwcPnDvsXqAiRhiPgrXRY3AdeZY8l5u+Pmu/d1X2/cM/blDUsktkjkbKwPYbQb1CIINhRERZF8REREREREREREREREREREREREREREXVVVLYmOkebNaCT/8Gs7lCsIYSEMctVUHJsC9+uwAs1jdthZo2nPrWYw9WcZIIR0Y7OfvfpY3wizu0s2FU5wt4z5ThQxnMyzpba3aWM7hzjvI2LVcovdX1baGM/aL3H58tKnQjRMMhx2KC4bwu+rnkqJOk83tqa3Q1o3AWC8C5Uv4NMWPa6njZBeKCznX0Of8DPMZR3NtrWxTSx0kBebmtGHoFFa0yOs2lWHwc4sex0oc8Wmms599LR8DO4G53uOxQvhVxpdLOaKNxEUVssD45LA87aG3Attvutb611xnBFbUh2c8dL/7uWoZD/1la+olvIvHf+hgp9T/ABxhjVjEBRFvKrVdPBjjU6sgdFMcqWC3OOl7DfJLtpBBBPYdJWP4WsWOMjFbGOdEMmS2uO+Z3hJ8nblg+BwH2yU6uJN/qR2/2rdliD2ljgHNcCCDoIIsQdxC55XPGTspaSLC42d+IVrGNNDY5ayrP4k4yGhqmyEni38yUfsJ6Xa05/Ma1043YvGhqnwG5Z0o3H4oze3eM7TvasMt6Iiq4LMWvHkVW3sd2hbO01bxT2zg3baz7ZwYznyhtyekN2UBpUvBuqU4KcZ+PgNJIf4kA5t9LotA/pObsLVaOLlZmNO7SwXZvj0W8J5vYWbVr+SJXU0z6CXEXt7R8v4qTUND2iVvis2iItnUJERERERERERERERERERERERERF48K1/Exl+l2hres46B2azsAJ1L2KK4SrOOlJHQju1u92h7vMZI7HanKvylWijgMm3Ad6ywx6R1iwGMmHG0FK+dxynZ8m//AJJX3OftN3HYAdi1+qKh0j3SPJc55LnOOkkm5J71LeEzGf2up4qM3igJaLaHP0Pdv0ZI7DtUPUTItEYIdLJz33n8D8lZaiTOdYMAvuCB0jmsYC5ziGtA0kk2AHetg8VcX20NMyAWLhne4fFIekezQBuaFAOCTFjLea6Qc1l2xX1v0Of3A2G8nYrWVB9R1+kkFMw3Nx793h6qVSRWDPO1FQGPsORhGqG2TK/qa13+1f6o7hShycJSHrNjd9gb/wArx9MusqnN3tPqF9rB9g71E0RFv6q1ZPAtD/Eqn7Gxt8y8/wDKtRVzwLw2hqX7ZGt/pZf/ALVjLmWXXZ1dJ4egVzTCyIKJ8I+LHtlKXsF5obuZbS5vxs7wLje0bVRq2eVIcJWLHslVxjBaKe7m20Nf8bPM3G525XP03X40rz2t/I/PFRquL/mFH8B4YfSTx1EelhvbU5pzOadxFwthcH4SErIqqnOVcB7NWUCOcx2y4u07Dn1LWxWTwR4zZLnUMhzOu6K+p2l7O8c4bw7arLLlK4tbVxc+O/w/XpasNM8W5jsCr/palsjGyMN2uAI79o1Hcu1R3ANZxchhPRku5m5+l7e8XcN4fuUiVrR1TaqFsrdvkdoWCRhY4tKIiKWsaIiIiIiIiIiIiIiIiIi4e8AEkgAaSdAG9EWMw9XmNgYw2fJcAjS0fG/uBFv3Oaq34QcZBQ0mREcmWUZEYGlrQLOeP5RYDe4KVVNbxjn1Dzkttmys2RE25BOy+dx7bfCtf8cMYjXVT5s+QObGDqYNGbaTdx7dy1P/AHWv/wCqLzP79B2qf/RF/k5YRe3AuCX1c8dPH0nm19TRpc47gLnuXiVvcE+LPEwmskHPmFmX0ti2+Ii/YG7VeZTrRR05k24Dv+XqNDHpHWKbYNweyniZBELMjaGju1neTcneV6URcsc4uJccSrsCy5FTvDFDatjd1oW/2fIP8WVxKq+GmH+JSv2tkb5Fh/6KvPp91lc0bwfS38KNVD+MqtkRF0lVCubghhtQOd1pnnyaxv8AoqbqLcGUOTg2D93GO85H/wCgFKVyjKbs6slP+R8jYryEWRtRYfGvF9tdTPgNg7pRuPwyDons0g7nFZhFEikdE8PYbCL17cA4WFayzwuY5zHgtc0kOB0gg2IPeuaeodG9sjCWuYQ5rhpBBuD5qwuFvFnIeK6Mc2SzZban25r/ABAWO9o2quV1WiqmVkAlG3Edu0KkkYY3WLYXFzDja+lZOw5Ls17f+OVlibdhsRtBG1T3Bdfx0YfaztDm9Vw6Q7NYOsEHWtbuDLGf2Wp4mQ2ins030Nk0Md/fJPaNivPBtZxMoJ6Elmu3O0Md/wAntbqatfpbcmVxpnf1yXt7D8u4KS/+aPPGIxUpREW1qCiIiIiIiIiIiIiIiIiwWMdZe1OPiGVJ/JfM3xEEdjXbQsvWVbYmOkfoaL5tJ2ADWSbADaVCMJ4TFPFLVVBtYF77bcwaxu34WDbm2qjy1WmCHRx899w/PsFJp4851pwChXCzjPxUQoozz5ReS2qO+ZviI8mnaqkXrwvhR9VNJUS9KQ3OwDQGjcBYDsXkU3JtEKOnEe3E9/y5eJpNI61Z3EvFs19U2I34tvOlOxgOi+1xs3vJ1K/mMDQAAAALADQAMwAGxRrg+xZ9ipRli0stnybRm5rPCD5lyk60XLdfrdRY0/a24fk/Nis6aLMbfiUREVIpKKueGiG8NM/ZI8f1NB/4VjKD8L8N6BrurMw+bZG/7CtMjuza2M9vqLFgqBbGVTSIuCupKlWweJUORg+lb/8Akw/1DK/2s2vJgiDIp4WdWOMeTGhetcfqH58rnbyT5q/YLGgIiIsK9Ly4TwcyohfBKLskaWnbn0EbwbEbwFrxhnBL6WeSnk6UZtfU4aWuG4ix71siq/4WMWOOhFZGOfCLPt8UV9PhJv2E7Fsf0/X6CbQvP2v8js44cFDqos5ucMQqiV5cH+MYr6TIlOVLEMiQHS4EWa8/zC994Ko1ZvE7GM0NUybPkHmyAa2HSbbQbOHZbWtsyvQ63TkN5zbx7ePrYoMEmjdfgVs/gGvMjCx5u+Owcdbh8L+8DP8Aua7YsmobTVvFuZUMOU23Oyc4dE6xJG22Zw7CPiUxa4EXGcHWNB7F8yTXa3AC7nNuPfv8fdfJ4tG67ArlERWywIiIiIiIiIiLxYXr+JjLhYuPNYDoLje19wsSdzSvL3hjS5xsAX0C02BYjDlZxknFjoxG7t8lrgeEG/a4a2qmuFrGfjJBQxnmxkOktrktzW+EG/a7cp7jTh4YPpHzE5T9DMrS+V1zd3flOPYVQE0pe4vcS5ziSSdJJNyTvJWsZNYa+rdXSD7W3NHzd6nsU2U6JgjGO1fKmfBhix7VU8fILxQEHPodJpY3u6R7BtUQpaZ0r2xxgue8hrQNZJsAthcWcBNoqaOnbYlou53Week7zzDcApmXa/VoMxp+593cNpXimiz3WnALKIiLnCt0REREUX4SqUyYNnsLluQ/ua9pce5t1KF8vYHAtcAQRYg5wQcxBGsLNTzaGVsvRIPArw9uc0jetZF20lMZZGRtFy9zWgbS4gD/ACrSwvwORveXU0xiafge3LDdzXBwNtxv2rLYp8G0VC8TPeZpR0SW5LWXzEtbc57Xzk+S3+X6hpBEXMNrtgsOPbs81VtpZM6wqXgWzBcoi50rdERERF8vYHAtcAQRYg6CDmIO5fSIi1+xzxcNBVOiF+LdzoztYdAvtabtPZfWsGr14QsWfbaU5AvNFd8e12bnM8QHmGqil07I9frlOC7nNuPv4+tqpZ4tG/sVucE2M/GxGikPPhF476476PCT5OGxWri5WWvTn4RlR/yXsW+EkDsc3etWsD4VfSzx1EXSjN7aiNBadxFx3rYXBuExPFFVU5vcB7L7c4cx2z4mHZ3KqqhyZXCoH9clzuw/L+IWdn80eZtCniLpo6psrGyM0OF8+kbQRqIOYjaF3LagbbwoCIiL6iIiIiKKV9Zx0peOgy7Wb8/Pf3kWG5tx0llsYK4sYImGz5Li40tYLZbhsNiAN7hsKrXhHxkFFS8VEcmWYFjLfAwCznDZYWaN7ty1rLU75nNoYec/HsHy89g7VMpmhoMrsAq94R8Z/bKosYbxQXay2hzvjf3kWG5o2qJrhZDAOBn1lRHTx6XnOeq0Z3OPYL/2GtXsUcdJAGC5rR/6VHcTI63aVPOCPFi5dXyDMLsivt0Pf3dEdrtitJdFBQsgjZDGMlkbQ1o3Dbv133rvXMcoVjqyd0pw2DcNnzermKMRtsRERQVlRERERfMkgaC5xDQBckkAADSSToC+lT/CpjU6Wc0UZIiitlgfHJmPO2huYW23Oy1hk6hfWzaNtwxJ3BYZZRG20qYV/CpQxOyWukltriZdvc5xaD3XXswLwg0dW4RskLHnQyUZBcdjTnaTuvdUMi3B301SllgLrd9o9LFAFY+3YtnUUG4LcanVULqeZxdJDazjpdGcwudZac19hapytIq6Z9LM6J+I+WqyjeHtzgiIijL2iIiIipThOxY9lqePjFopyXZtDZNL29/SHadiutYrGbALa2mfTusCRdjuq8dF3nmO4lWmSq40dQHHmm492/wWCeLSNs2rXdWJwS4z8XIaGQ82Ql0V9T7c5viAv2t3qv6mmdE90cgLXMJa4HUQbEea+YZixwewlrmkEEaQQbgjsK6NWUzKyAxHbge3YVUxvMbrVtPgKs4uQxHoyklu6S13DxAX7Wu6ykirTFfDowhSMmByX6H5OlkrbG478lw3EKfYJr+OjDjYOHNeBqcNNtxzEbnBVGRKpxYaWXnx3eH69LFmqWC3PbgV7URFsKiIvmSQNBc4gAC5J0ADOSV9LA4xVmURTt0ZnSfy35rPEQSdzSPiUeqqG00TpX4D5YvbGF7g0LFVVcHF9TIckWvzs2RE0Ei+zNdx3uI1Ba+Y2YwOrqp85uG9GNp+GMdEdpzk73FWBwt4z5DBQxnnSWdLbUy/Nb4iLnc3eqoVJkSne8urZuc/Du+YdgUmoeBZG3AIri4KsWOIgNVIP4k45t9LYtI/qPO7A1V7iNi17dVNY4fwmc+U/tBzN7XHN2XOpX41thYZgNQ0DsUX6jr81opWG83nu2BZKSK055XKIi0hWSIiIiIiIiLXbGthbXVQdp46T+7yR/YhbEqteE7Eh8rvbaZpebASsaLuOSLCRo15rAgZ8wO1bF9PVUcFQWyGzOFlvaodWwuZaNiqxEXZTUr5XiONrnvdmDWglx7AF0MkAWlVSm/A6wmtkI0CF1+98dv8HyVxKLYgYpewQHjLGaWxfbOGgdFgOu1zc7SdgUpXMMs1TKmrc9mAsFu+xXNOwsYAUREVSpCIiIiIiIiqzhcxYs5tfGMzrNltt0Mf3jmnsbtVarZWvoWTxPhkGUyRpa4bjs36xvC15w9gZ9HUSU8mlhzHrNOdrh2ix8xqW/8A09X6aLQPP3Nw7v17Kqq4s12cMCs7wb4z+x1QY82ins119DXfA/uJsdztyvbB9ZxMocczH2a/cb2Y/uJyTudf4Vq4rv4OcZBW0nFSnKlhAY8H42EWa47bi4O9p2r5liJ1LMyviGFzhvHy7gkBD2mJ3grfRYrF+uL2GN5u+OwJOlzTfIed5AIO9rllVsMMrZmCRhuN6huaWmwrorqwQxukdezRoGkk5g0bySAN5UHwthUUsMtVObkXe63xONgGN+1g3ALNYarONlyB0Ijn/dIR/hrT5uOtqpbhYxm42YUcZ5kJu+3xS20eEHzcdi1qvcco1jaNnMbe4/OHeVNiGijMhxOChOE8IvqZnzym75HFx2DYBuAsBuAXmARZfFXCEFPUsnqWve2PnNawNN3jol2URmGntAWzPOijOY22wXAeQUQfcb1ceIeLPsNK1rh/Fk58m5xGZnhGbtytqkagPLJS/pVPlH605ZKX9Kp8o/WucT5OyhPI6R8ZtKtmyxNFgKnyKA8slL+lU+UfrTlkpf0qnyj9aw8kVvVletYj3qfIoDyyUv6VT5R+tOWSl/SqfKP1pyRW9WU1iPep8igPLJS/pVPlH61xyy0v6NT5RetfeR63qz5JrEe9T9FAOWWl/RqfKL1pyy0v6NT5RetOR63qz5JrEe9SyvxYpZ3ZU1PC9x0uLBlHtcM5Xfg7A0FOCIIo4r6choaT2kZz3qGcstL+jU+UXrTllpf0anyi9aynJ2Ui3MLXWbrbuFq86WG220KfooByy0v6NT5RetOWWl/RqfKL1rFyPW9WfJetYj3qfooByy0v6NT5RetOWWl/RqfKL1pyPW9WfJNYj3qfooByy0v6NT5RetOWWl/RqfKL1pyPW9WfJNYj3qfooByy0v6NT5RetOWWl/RqfKL1pyPW9WfJNYj3qfqCcKuLHHwCqjH8SAc62l0Wk/0nndhcuvllpf0anyi9aO4Y6UixhqCDqIise3nqVSUGUKWZsrIzd3YbQvEksT2lpKqFZjFPGF1DVMnFy3oyNHxRm2UO0ZiN7QvBhJ0RleacObEXEsa+2U1pz5JsSM2jToAXmXQnsbNGWvFzheO9VIJabQtmqWuDSypjOU21+bny4nWJttNrOG9oGsqYxyBwDmkEEXBGgg6CFRfBJjPlxmhkPOju6K+tl+c3wk37HblbGLtZkk07tV3R/wAt+czwki25wHwla3kmR1HO+glPa09ny/vtUucCRolb4qL4Uwi6ChlqG53tidJ2vLS8k+Ikla8yPLiXOJJJJJOkk5yTvJWzNVQCMuppAC0ghoOh8RzW32BySOw/EFWmEOBi7yaeoDWHQ2RhJbuyged5KNkyqioJZo6o5ricbDfw4+KyTMdK1pZgqwRWNyLy/MxfTf8AlOReX5mL6b/yrzluh6wcD7KNq8m5VyisbkXl+Zi+m/8AKci8vzMX03/lOW6HrBwPsmryblXKKxuReX5mL6b/AMpyLy/MxfTf+U5boesHA+yavJuVcorGHAvL8zF9N/5XPItL8zH9N3qTluh6zyPsmry7lXCKx+RaX5mP6bvUnItL8zH9N3qTluh6zyPsmry7lXCKx+RaX5mP6bvUnItL8zH9N3qTluh6zyPsmry7lXCKx+RaX5mP6bvUnItL8zH9N3qTluh6zyPsmry7lXCKx+RaX5mP6bvUnItL8zH9N3qTluh6zyPsmry7lXCKx+RaX5mP6bvUnItL8zH9N3qTluh6zyPsmry7lXCKx+RaX5mP6bvUnItL8zH9N3qTluh6zyPsmry7lXCKx+RaX5mP6bvUnItL8zH9N3qTluh6zyPsmry7lXCKx+RaX5mP6bvUnItL8zH9N3qTluh6zyPsmry7lXCKx+RaX5mP6bvUnItL8zH9N3qTluh6zyPsmry7lAsF4SfTTRzxGzo3Bw37QdxFwe1bC4WrnQRGoYDlR2LRru7mH+zyoXi/wRshlbLUS8dkEEMazJaSM4yySSRfVm/0rHwfRCokySLxsvl7C6xAZ258o7LN2qkq6iOvroRS3lptLrNloO3dfxUhjDFG7P27FJKyiZM3JkaHC9xpBB2tcM7TvG1VfWYYlZI9jX5mkgXDSbDeRcrlFb5XhjfDnOaCbcbFHp3EOsBXT7+m6/2s/Ce/puv9rPwiLVtDH0RwCn5xT39N1/tZ+E9/Tdf7WfhETQx9EcAmcU9/Tdf7WfhPf03X+1n4RE0MfRHAJnFPf03X+1n4T39N1/tZ+ERNDH0RwCZxT39N1/tZ+E9/Tdf7WfhETQx9EcAmcU9/Tdf7WfhPf03X+1n4RE0MfRHAJnFPf03X+1n4T39N1/tZ+ERNDH0RwCZxT39N1/tZ+E9/Tdf7WfhETQx9EcAmcU9/Tdf7WfhPf03X+1n4RE0MfRHAJnFPf03X+1n4T39N1/tZ+ERNDH0RwCZxT39N1/tZ+E9/Tdf7WfhETQx9EcAmcU9/Tdf7WfhPf03X+1n4RE0MfRHAJnFPf03X+1n4T39N1/tZ+ERNDH0RwCZxWSxdrH1FQ2KVxLTe4HMP9TLH+6saCBrGhjGhrRoAFgOwIi2/JcTGU4LWgW7gq6dxLr1//9k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1" name="AutoShape 4" descr="data:image/jpeg;base64,/9j/4AAQSkZJRgABAQAAAQABAAD/2wCEAAkGBhQQERQQEBQSExUUGRkaGBUUFhQXFRUXGBgVFhcXExUXHCYgFxojGRgVIC8gIycpLSwtFR8xNTAqNSYrLCkBCQoKDgwOGg8PGiwkHiI2KjEyKi0sLCw1NC0xLyovLyovLCw1LCwvLDQ0LDQ1LSwsLCwsNC8sLy8sLCwsNSksLP/AABEIANMA7wMBIgACEQEDEQH/xAAcAAEAAgIDAQAAAAAAAAAAAAAABgcFCAEDBAL/xABAEAABAwIACAsHAgcAAwEAAAABAAIDBBEFBhIhMUFRYQcTFyIyUnGBgpHSFBVCVJOi0VNiI3KSobHBwkOy4WP/xAAbAQEAAgMBAQAAAAAAAAAAAAAABAUDBgcCAf/EADkRAAEDAQMHCwQCAQUAAAAAAAEAAgMEESExBRITFEFRkRUyUlNhcYGhsdHwBiLB4SMzYiQ1QmPx/9oADAMBAAIRAxEAPwC8URERERERERERERERERERERERFisN4UMdo47cY4Xuc4Y3RlEayTmA7ToBWRqahsbHPebNaCSdgGcqF12EQxstVOckWL3X+BrRzWDbYZt7idqp8r1xpYbI+e64e/zapFPFnuvwC82FK6nhs+rkjBdodO4FztuSHf4aLDYu/BlUxzRLRyNAOh0RBYTse0c13fnGoha+4wYbfWVD6iS93HmtvmYwdFg7B5m51rJ4h40GhqWlxPEyWbKNQGp9trTn7LhVLsi1McWnbK7Si/8AXzFSBUMLs0tGatm8E4S45lyA17TZ7RoB03G1pFiO22kFe5RGlrOJkE1+aRkybMjSHeEm/YXqXK7yXXCsgDzzhce/9qLPFo3WbEREVmsKIiIiIiIiIiIiIiIiIiIiIiIiIiIiIiIiIiIiIiIiIi8uE64Qxl9rnQ1vWcczW9516hc6l8c4NBccAgFqxGH6zLeIB0WWc/e7SxndmefBtVP8LmM1y2gjOiz5bbdLGf8AR8KneMGGm0NNJUSHKcLnZxkrtA3AnyaNy19q6p0r3SyHKe8lzidZJuStWye05RrHVj+Yy5o+ce8qdL/FGIxicV1IuWtJNgCSdQ0nsXytsUJXNwW4ze00/s0hvJAABf4otDTvyeid2TtVnYuVnNMDjnj6N/ij0N7S3onsafiWruL2G30dRHUMz5B5zesw5nNPaP72OpbCUWEA9sVVAcsWD22+Njhzmd48nAbFqUw5LrxKP65Mew/L+4kKc3+aLN2hThF1087ZGNew3a4Ag7Qc4XYtrUBERERERERERERERERERERERERERERERERERERERERFF8K1fHSm3QiJa3e/Q93dnYPHtCy2Ha8xR5LDaSTmt/b1n+Ef3LRrVc4+YxjB9JaM2kk5kQ1tzc5/hGvaWrW8tVD3ltFDzn493zHsCmUzALZHYBV9woYz+01Ps8ZvFTkjNodJoe7u6I7HbVC0XrwTgx9TNHBELukdYbBrLjuAuT2K7p4Y6OAMFzWjH1KjucZHW71OOCXFjjJTWyDmxG0d9cls7vCD5u3LC8ImLHsVUSwWhmu5ltDT8bO4m43OGxXTgnBjKaGOCIWbG0AbTtcd5Nye1Y/HDF0V1K+HNljnRk6ni9u452nt3LTIcuO18yu5hus3DYfye8qxdTfxZoxWvqs3gjxn6VBIdr4r+b2f9DxKtJIy0lrgQWkgg6QRmIO8FfdJVuikZLGcl7CHNOwg3C3CupG1kDojtwPbsPzYq+J5jdnLafAFZkPMB6L7uZudpezvzvHj2KQqusAYabW00dREclxsdvFyt0g7QD5g71O8G1wmjD7WOhzeq4ZnN7jr1ix1qsyJVukjNPLz47vD9YcFlqYwDntwK9SIiv1FRERERERERERERERERERERERERERERERERcE2zlcrCYx1lwKdvxi790ei3jN29gfsWConZTxOlfgF6Y0vIaFiqmt417p3GzbWZfMGxjPlG+jK6R3ZIPRVAY64yGuqnSgni282IfsB6Vtrjd3eBqVg8K+M/EwikjP8Scc+2lsWgjxHN2ByqBUWRYHzOdXTc5+HYPlw7B2qXUODQIm4BFbXBLizxcRrZBzpRaO+qO+d3iI8mjaq/wAUMXTXVTIc+QOdI4amC1+85mje7cr/AAGxs+FjGDcGta0eQAAWH6ir8xgpmYux7t3j8xXqkitOedi7EURruFKhidkh75ba4mEt7nOIB7rr34Fx5pKtwZFKA86GSAscf5b5nHcCVqLqCpYzPdG4DfYVOErCbAQoFws4s8VKK2McyU2kt8MlszvEB5tO1V8tkcL4LZVQyU8o5sgsdoOkOG8GxHYteMK4MfTTSQSizo3EHYdhG4ixG4rdvp+v08OhefuZ6bOGHBV1VFmuzhgVLOC7Gf2ao9nkNopyBn0Nl0NPi6J8OxXfgqs4mXP0JSAdz9DHd+Zh8G9atBXtiLjEMIUg4w3kZzJRrObM/wAQz32g7FhytG6jqG18QuwcPnDvsXqAiRhiPgrXRY3AdeZY8l5u+Pmu/d1X2/cM/blDUsktkjkbKwPYbQb1CIINhRERZF8REREREREREREREREREREREREREREXVVVLYmOkebNaCT/8Gs7lCsIYSEMctVUHJsC9+uwAs1jdthZo2nPrWYw9WcZIIR0Y7OfvfpY3wizu0s2FU5wt4z5ThQxnMyzpba3aWM7hzjvI2LVcovdX1baGM/aL3H58tKnQjRMMhx2KC4bwu+rnkqJOk83tqa3Q1o3AWC8C5Uv4NMWPa6njZBeKCznX0Of8DPMZR3NtrWxTSx0kBebmtGHoFFa0yOs2lWHwc4sex0oc8Wmms599LR8DO4G53uOxQvhVxpdLOaKNxEUVssD45LA87aG3Attvutb611xnBFbUh2c8dL/7uWoZD/1la+olvIvHf+hgp9T/ABxhjVjEBRFvKrVdPBjjU6sgdFMcqWC3OOl7DfJLtpBBBPYdJWP4WsWOMjFbGOdEMmS2uO+Z3hJ8nblg+BwH2yU6uJN/qR2/2rdliD2ljgHNcCCDoIIsQdxC55XPGTspaSLC42d+IVrGNNDY5ayrP4k4yGhqmyEni38yUfsJ6Xa05/Ma1043YvGhqnwG5Z0o3H4oze3eM7TvasMt6Iiq4LMWvHkVW3sd2hbO01bxT2zg3baz7ZwYznyhtyekN2UBpUvBuqU4KcZ+PgNJIf4kA5t9LotA/pObsLVaOLlZmNO7SwXZvj0W8J5vYWbVr+SJXU0z6CXEXt7R8v4qTUND2iVvis2iItnUJERERERERERERERERERERERERF48K1/Exl+l2hres46B2azsAJ1L2KK4SrOOlJHQju1u92h7vMZI7HanKvylWijgMm3Ad6ywx6R1iwGMmHG0FK+dxynZ8m//AJJX3OftN3HYAdi1+qKh0j3SPJc55LnOOkkm5J71LeEzGf2up4qM3igJaLaHP0Pdv0ZI7DtUPUTItEYIdLJz33n8D8lZaiTOdYMAvuCB0jmsYC5ziGtA0kk2AHetg8VcX20NMyAWLhne4fFIekezQBuaFAOCTFjLea6Qc1l2xX1v0Of3A2G8nYrWVB9R1+kkFMw3Nx793h6qVSRWDPO1FQGPsORhGqG2TK/qa13+1f6o7hShycJSHrNjd9gb/wArx9MusqnN3tPqF9rB9g71E0RFv6q1ZPAtD/Eqn7Gxt8y8/wDKtRVzwLw2hqX7ZGt/pZf/ALVjLmWXXZ1dJ4egVzTCyIKJ8I+LHtlKXsF5obuZbS5vxs7wLje0bVRq2eVIcJWLHslVxjBaKe7m20Nf8bPM3G525XP03X40rz2t/I/PFRquL/mFH8B4YfSTx1EelhvbU5pzOadxFwthcH4SErIqqnOVcB7NWUCOcx2y4u07Dn1LWxWTwR4zZLnUMhzOu6K+p2l7O8c4bw7arLLlK4tbVxc+O/w/XpasNM8W5jsCr/palsjGyMN2uAI79o1Hcu1R3ANZxchhPRku5m5+l7e8XcN4fuUiVrR1TaqFsrdvkdoWCRhY4tKIiKWsaIiIiIiIiIiIiIiIiIi4e8AEkgAaSdAG9EWMw9XmNgYw2fJcAjS0fG/uBFv3Oaq34QcZBQ0mREcmWUZEYGlrQLOeP5RYDe4KVVNbxjn1Dzkttmys2RE25BOy+dx7bfCtf8cMYjXVT5s+QObGDqYNGbaTdx7dy1P/AHWv/wCqLzP79B2qf/RF/k5YRe3AuCX1c8dPH0nm19TRpc47gLnuXiVvcE+LPEwmskHPmFmX0ti2+Ii/YG7VeZTrRR05k24Dv+XqNDHpHWKbYNweyniZBELMjaGju1neTcneV6URcsc4uJccSrsCy5FTvDFDatjd1oW/2fIP8WVxKq+GmH+JSv2tkb5Fh/6KvPp91lc0bwfS38KNVD+MqtkRF0lVCubghhtQOd1pnnyaxv8AoqbqLcGUOTg2D93GO85H/wCgFKVyjKbs6slP+R8jYryEWRtRYfGvF9tdTPgNg7pRuPwyDons0g7nFZhFEikdE8PYbCL17cA4WFayzwuY5zHgtc0kOB0gg2IPeuaeodG9sjCWuYQ5rhpBBuD5qwuFvFnIeK6Mc2SzZban25r/ABAWO9o2quV1WiqmVkAlG3Edu0KkkYY3WLYXFzDja+lZOw5Ls17f+OVlibdhsRtBG1T3Bdfx0YfaztDm9Vw6Q7NYOsEHWtbuDLGf2Wp4mQ2ins030Nk0Md/fJPaNivPBtZxMoJ6Elmu3O0Md/wAntbqatfpbcmVxpnf1yXt7D8u4KS/+aPPGIxUpREW1qCiIiIiIiIiIiIiIiIiwWMdZe1OPiGVJ/JfM3xEEdjXbQsvWVbYmOkfoaL5tJ2ADWSbADaVCMJ4TFPFLVVBtYF77bcwaxu34WDbm2qjy1WmCHRx899w/PsFJp4851pwChXCzjPxUQoozz5ReS2qO+ZviI8mnaqkXrwvhR9VNJUS9KQ3OwDQGjcBYDsXkU3JtEKOnEe3E9/y5eJpNI61Z3EvFs19U2I34tvOlOxgOi+1xs3vJ1K/mMDQAAAALADQAMwAGxRrg+xZ9ipRli0stnybRm5rPCD5lyk60XLdfrdRY0/a24fk/Nis6aLMbfiUREVIpKKueGiG8NM/ZI8f1NB/4VjKD8L8N6BrurMw+bZG/7CtMjuza2M9vqLFgqBbGVTSIuCupKlWweJUORg+lb/8Akw/1DK/2s2vJgiDIp4WdWOMeTGhetcfqH58rnbyT5q/YLGgIiIsK9Ly4TwcyohfBKLskaWnbn0EbwbEbwFrxhnBL6WeSnk6UZtfU4aWuG4ix71siq/4WMWOOhFZGOfCLPt8UV9PhJv2E7Fsf0/X6CbQvP2v8js44cFDqos5ucMQqiV5cH+MYr6TIlOVLEMiQHS4EWa8/zC994Ko1ZvE7GM0NUybPkHmyAa2HSbbQbOHZbWtsyvQ63TkN5zbx7ePrYoMEmjdfgVs/gGvMjCx5u+Owcdbh8L+8DP8Aua7YsmobTVvFuZUMOU23Oyc4dE6xJG22Zw7CPiUxa4EXGcHWNB7F8yTXa3AC7nNuPfv8fdfJ4tG67ArlERWywIiIiIiIiIiLxYXr+JjLhYuPNYDoLje19wsSdzSvL3hjS5xsAX0C02BYjDlZxknFjoxG7t8lrgeEG/a4a2qmuFrGfjJBQxnmxkOktrktzW+EG/a7cp7jTh4YPpHzE5T9DMrS+V1zd3flOPYVQE0pe4vcS5ziSSdJJNyTvJWsZNYa+rdXSD7W3NHzd6nsU2U6JgjGO1fKmfBhix7VU8fILxQEHPodJpY3u6R7BtUQpaZ0r2xxgue8hrQNZJsAthcWcBNoqaOnbYlou53Week7zzDcApmXa/VoMxp+593cNpXimiz3WnALKIiLnCt0REREUX4SqUyYNnsLluQ/ua9pce5t1KF8vYHAtcAQRYg5wQcxBGsLNTzaGVsvRIPArw9uc0jetZF20lMZZGRtFy9zWgbS4gD/ACrSwvwORveXU0xiafge3LDdzXBwNtxv2rLYp8G0VC8TPeZpR0SW5LWXzEtbc57Xzk+S3+X6hpBEXMNrtgsOPbs81VtpZM6wqXgWzBcoi50rdERERF8vYHAtcAQRYg6CDmIO5fSIi1+xzxcNBVOiF+LdzoztYdAvtabtPZfWsGr14QsWfbaU5AvNFd8e12bnM8QHmGqil07I9frlOC7nNuPv4+tqpZ4tG/sVucE2M/GxGikPPhF476476PCT5OGxWri5WWvTn4RlR/yXsW+EkDsc3etWsD4VfSzx1EXSjN7aiNBadxFx3rYXBuExPFFVU5vcB7L7c4cx2z4mHZ3KqqhyZXCoH9clzuw/L+IWdn80eZtCniLpo6psrGyM0OF8+kbQRqIOYjaF3LagbbwoCIiL6iIiIiKKV9Zx0peOgy7Wb8/Pf3kWG5tx0llsYK4sYImGz5Li40tYLZbhsNiAN7hsKrXhHxkFFS8VEcmWYFjLfAwCznDZYWaN7ty1rLU75nNoYec/HsHy89g7VMpmhoMrsAq94R8Z/bKosYbxQXay2hzvjf3kWG5o2qJrhZDAOBn1lRHTx6XnOeq0Z3OPYL/2GtXsUcdJAGC5rR/6VHcTI63aVPOCPFi5dXyDMLsivt0Pf3dEdrtitJdFBQsgjZDGMlkbQ1o3Dbv133rvXMcoVjqyd0pw2DcNnzermKMRtsRERQVlRERERfMkgaC5xDQBckkAADSSToC+lT/CpjU6Wc0UZIiitlgfHJmPO2huYW23Oy1hk6hfWzaNtwxJ3BYZZRG20qYV/CpQxOyWukltriZdvc5xaD3XXswLwg0dW4RskLHnQyUZBcdjTnaTuvdUMi3B301SllgLrd9o9LFAFY+3YtnUUG4LcanVULqeZxdJDazjpdGcwudZac19hapytIq6Z9LM6J+I+WqyjeHtzgiIijL2iIiIipThOxY9lqePjFopyXZtDZNL29/SHadiutYrGbALa2mfTusCRdjuq8dF3nmO4lWmSq40dQHHmm492/wWCeLSNs2rXdWJwS4z8XIaGQ82Ql0V9T7c5viAv2t3qv6mmdE90cgLXMJa4HUQbEea+YZixwewlrmkEEaQQbgjsK6NWUzKyAxHbge3YVUxvMbrVtPgKs4uQxHoyklu6S13DxAX7Wu6ykirTFfDowhSMmByX6H5OlkrbG478lw3EKfYJr+OjDjYOHNeBqcNNtxzEbnBVGRKpxYaWXnx3eH69LFmqWC3PbgV7URFsKiIvmSQNBc4gAC5J0ADOSV9LA4xVmURTt0ZnSfy35rPEQSdzSPiUeqqG00TpX4D5YvbGF7g0LFVVcHF9TIckWvzs2RE0Ei+zNdx3uI1Ba+Y2YwOrqp85uG9GNp+GMdEdpzk73FWBwt4z5DBQxnnSWdLbUy/Nb4iLnc3eqoVJkSne8urZuc/Du+YdgUmoeBZG3AIri4KsWOIgNVIP4k45t9LYtI/qPO7A1V7iNi17dVNY4fwmc+U/tBzN7XHN2XOpX41thYZgNQ0DsUX6jr81opWG83nu2BZKSK055XKIi0hWSIiIiIiIiLXbGthbXVQdp46T+7yR/YhbEqteE7Eh8rvbaZpebASsaLuOSLCRo15rAgZ8wO1bF9PVUcFQWyGzOFlvaodWwuZaNiqxEXZTUr5XiONrnvdmDWglx7AF0MkAWlVSm/A6wmtkI0CF1+98dv8HyVxKLYgYpewQHjLGaWxfbOGgdFgOu1zc7SdgUpXMMs1TKmrc9mAsFu+xXNOwsYAUREVSpCIiIiIiIiqzhcxYs5tfGMzrNltt0Mf3jmnsbtVarZWvoWTxPhkGUyRpa4bjs36xvC15w9gZ9HUSU8mlhzHrNOdrh2ix8xqW/8A09X6aLQPP3Nw7v17Kqq4s12cMCs7wb4z+x1QY82ins119DXfA/uJsdztyvbB9ZxMocczH2a/cb2Y/uJyTudf4Vq4rv4OcZBW0nFSnKlhAY8H42EWa47bi4O9p2r5liJ1LMyviGFzhvHy7gkBD2mJ3grfRYrF+uL2GN5u+OwJOlzTfIed5AIO9rllVsMMrZmCRhuN6huaWmwrorqwQxukdezRoGkk5g0bySAN5UHwthUUsMtVObkXe63xONgGN+1g3ALNYarONlyB0Ijn/dIR/hrT5uOtqpbhYxm42YUcZ5kJu+3xS20eEHzcdi1qvcco1jaNnMbe4/OHeVNiGijMhxOChOE8IvqZnzym75HFx2DYBuAsBuAXmARZfFXCEFPUsnqWve2PnNawNN3jol2URmGntAWzPOijOY22wXAeQUQfcb1ceIeLPsNK1rh/Fk58m5xGZnhGbtytqkagPLJS/pVPlH605ZKX9Kp8o/WucT5OyhPI6R8ZtKtmyxNFgKnyKA8slL+lU+UfrTlkpf0qnyj9aw8kVvVletYj3qfIoDyyUv6VT5R+tOWSl/SqfKP1pyRW9WU1iPep8igPLJS/pVPlH61xyy0v6NT5RetfeR63qz5JrEe9T9FAOWWl/RqfKL1pyy0v6NT5RetOR63qz5JrEe9SyvxYpZ3ZU1PC9x0uLBlHtcM5Xfg7A0FOCIIo4r6choaT2kZz3qGcstL+jU+UXrTllpf0anyi9aynJ2Ui3MLXWbrbuFq86WG220KfooByy0v6NT5RetOWWl/RqfKL1rFyPW9WfJetYj3qfooByy0v6NT5RetOWWl/RqfKL1pyPW9WfJNYj3qfooByy0v6NT5RetOWWl/RqfKL1pyPW9WfJNYj3qfooByy0v6NT5RetOWWl/RqfKL1pyPW9WfJNYj3qfqCcKuLHHwCqjH8SAc62l0Wk/0nndhcuvllpf0anyi9aO4Y6UixhqCDqIise3nqVSUGUKWZsrIzd3YbQvEksT2lpKqFZjFPGF1DVMnFy3oyNHxRm2UO0ZiN7QvBhJ0RleacObEXEsa+2U1pz5JsSM2jToAXmXQnsbNGWvFzheO9VIJabQtmqWuDSypjOU21+bny4nWJttNrOG9oGsqYxyBwDmkEEXBGgg6CFRfBJjPlxmhkPOju6K+tl+c3wk37HblbGLtZkk07tV3R/wAt+czwki25wHwla3kmR1HO+glPa09ny/vtUucCRolb4qL4Uwi6ChlqG53tidJ2vLS8k+Ikla8yPLiXOJJJJJOkk5yTvJWzNVQCMuppAC0ghoOh8RzW32BySOw/EFWmEOBi7yaeoDWHQ2RhJbuyged5KNkyqioJZo6o5ricbDfw4+KyTMdK1pZgqwRWNyLy/MxfTf8AlOReX5mL6b/yrzluh6wcD7KNq8m5VyisbkXl+Zi+m/8AKci8vzMX03/lOW6HrBwPsmryblXKKxuReX5mL6b/AMpyLy/MxfTf+U5boesHA+yavJuVcorGHAvL8zF9N/5XPItL8zH9N3qTluh6zyPsmry7lXCKx+RaX5mP6bvUnItL8zH9N3qTluh6zyPsmry7lXCKx+RaX5mP6bvUnItL8zH9N3qTluh6zyPsmry7lXCKx+RaX5mP6bvUnItL8zH9N3qTluh6zyPsmry7lXCKx+RaX5mP6bvUnItL8zH9N3qTluh6zyPsmry7lXCKx+RaX5mP6bvUnItL8zH9N3qTluh6zyPsmry7lXCKx+RaX5mP6bvUnItL8zH9N3qTluh6zyPsmry7lXCKx+RaX5mP6bvUnItL8zH9N3qTluh6zyPsmry7lXCKx+RaX5mP6bvUnItL8zH9N3qTluh6zyPsmry7lXCKx+RaX5mP6bvUnItL8zH9N3qTluh6zyPsmry7lAsF4SfTTRzxGzo3Bw37QdxFwe1bC4WrnQRGoYDlR2LRru7mH+zyoXi/wRshlbLUS8dkEEMazJaSM4yySSRfVm/0rHwfRCokySLxsvl7C6xAZ258o7LN2qkq6iOvroRS3lptLrNloO3dfxUhjDFG7P27FJKyiZM3JkaHC9xpBB2tcM7TvG1VfWYYlZI9jX5mkgXDSbDeRcrlFb5XhjfDnOaCbcbFHp3EOsBXT7+m6/2s/Ce/puv9rPwiLVtDH0RwCn5xT39N1/tZ+E9/Tdf7WfhETQx9EcAmcU9/Tdf7WfhPf03X+1n4RE0MfRHAJnFPf03X+1n4T39N1/tZ+ERNDH0RwCZxT39N1/tZ+E9/Tdf7WfhETQx9EcAmcU9/Tdf7WfhPf03X+1n4RE0MfRHAJnFPf03X+1n4T39N1/tZ+ERNDH0RwCZxT39N1/tZ+E9/Tdf7WfhETQx9EcAmcU9/Tdf7WfhPf03X+1n4RE0MfRHAJnFPf03X+1n4T39N1/tZ+ERNDH0RwCZxT39N1/tZ+E9/Tdf7WfhETQx9EcAmcU9/Tdf7WfhPf03X+1n4RE0MfRHAJnFPf03X+1n4T39N1/tZ+ERNDH0RwCZxWSxdrH1FQ2KVxLTe4HMP9TLH+6saCBrGhjGhrRoAFgOwIi2/JcTGU4LWgW7gq6dxLr1//9k="/>
          <p:cNvSpPr>
            <a:spLocks noChangeAspect="1" noChangeArrowheads="1"/>
          </p:cNvSpPr>
          <p:nvPr/>
        </p:nvSpPr>
        <p:spPr bwMode="auto">
          <a:xfrm>
            <a:off x="152400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2" name="AutoShape 6" descr="data:image/jpeg;base64,/9j/4AAQSkZJRgABAQAAAQABAAD/2wCEAAkGBhQQERQQEBQSExUUGRkaGBUUFhQXFRUXGBgVFhcXExUXHCYgFxojGRgVIC8gIycpLSwtFR8xNTAqNSYrLCkBCQoKDgwOGg8PGiwkHiI2KjEyKi0sLCw1NC0xLyovLyovLCw1LCwvLDQ0LDQ1LSwsLCwsNC8sLy8sLCwsNSksLP/AABEIANMA7wMBIgACEQEDEQH/xAAcAAEAAgIDAQAAAAAAAAAAAAAABgcFCAEDBAL/xABAEAABAwIACAsHAgcAAwEAAAABAAIDBBEFBhIhMUFRYQcTFyIyUnGBgpHSFBVCVJOi0VNiI3KSobHBwkOy4WP/xAAbAQEAAgMBAQAAAAAAAAAAAAAABAUDBgcCAf/EADkRAAEDAQMHCwQCAQUAAAAAAAEAAgMEESExBRITFEFRkRUyUlNhcYGhsdHwBiLB4SMzYiQ1QmPx/9oADAMBAAIRAxEAPwC8URERERERERERERERERERERERFisN4UMdo47cY4Xuc4Y3RlEayTmA7ToBWRqahsbHPebNaCSdgGcqF12EQxstVOckWL3X+BrRzWDbYZt7idqp8r1xpYbI+e64e/zapFPFnuvwC82FK6nhs+rkjBdodO4FztuSHf4aLDYu/BlUxzRLRyNAOh0RBYTse0c13fnGoha+4wYbfWVD6iS93HmtvmYwdFg7B5m51rJ4h40GhqWlxPEyWbKNQGp9trTn7LhVLsi1McWnbK7Si/8AXzFSBUMLs0tGatm8E4S45lyA17TZ7RoB03G1pFiO22kFe5RGlrOJkE1+aRkybMjSHeEm/YXqXK7yXXCsgDzzhce/9qLPFo3WbEREVmsKIiIiIiIiIiIiIiIiIiIiIiIiIiIiIiIiIiIiIiIiIi8uE64Qxl9rnQ1vWcczW9516hc6l8c4NBccAgFqxGH6zLeIB0WWc/e7SxndmefBtVP8LmM1y2gjOiz5bbdLGf8AR8KneMGGm0NNJUSHKcLnZxkrtA3AnyaNy19q6p0r3SyHKe8lzidZJuStWye05RrHVj+Yy5o+ce8qdL/FGIxicV1IuWtJNgCSdQ0nsXytsUJXNwW4ze00/s0hvJAABf4otDTvyeid2TtVnYuVnNMDjnj6N/ij0N7S3onsafiWruL2G30dRHUMz5B5zesw5nNPaP72OpbCUWEA9sVVAcsWD22+Njhzmd48nAbFqUw5LrxKP65Mew/L+4kKc3+aLN2hThF1087ZGNew3a4Ag7Qc4XYtrUBERERERERERERERERERERERERERERERERERERERERFF8K1fHSm3QiJa3e/Q93dnYPHtCy2Ha8xR5LDaSTmt/b1n+Ef3LRrVc4+YxjB9JaM2kk5kQ1tzc5/hGvaWrW8tVD3ltFDzn493zHsCmUzALZHYBV9woYz+01Ps8ZvFTkjNodJoe7u6I7HbVC0XrwTgx9TNHBELukdYbBrLjuAuT2K7p4Y6OAMFzWjH1KjucZHW71OOCXFjjJTWyDmxG0d9cls7vCD5u3LC8ImLHsVUSwWhmu5ltDT8bO4m43OGxXTgnBjKaGOCIWbG0AbTtcd5Nye1Y/HDF0V1K+HNljnRk6ni9u452nt3LTIcuO18yu5hus3DYfye8qxdTfxZoxWvqs3gjxn6VBIdr4r+b2f9DxKtJIy0lrgQWkgg6QRmIO8FfdJVuikZLGcl7CHNOwg3C3CupG1kDojtwPbsPzYq+J5jdnLafAFZkPMB6L7uZudpezvzvHj2KQqusAYabW00dREclxsdvFyt0g7QD5g71O8G1wmjD7WOhzeq4ZnN7jr1ix1qsyJVukjNPLz47vD9YcFlqYwDntwK9SIiv1FRERERERERERERERERERERERERERERERERcE2zlcrCYx1lwKdvxi790ei3jN29gfsWConZTxOlfgF6Y0vIaFiqmt417p3GzbWZfMGxjPlG+jK6R3ZIPRVAY64yGuqnSgni282IfsB6Vtrjd3eBqVg8K+M/EwikjP8Scc+2lsWgjxHN2ByqBUWRYHzOdXTc5+HYPlw7B2qXUODQIm4BFbXBLizxcRrZBzpRaO+qO+d3iI8mjaq/wAUMXTXVTIc+QOdI4amC1+85mje7cr/AAGxs+FjGDcGta0eQAAWH6ir8xgpmYux7t3j8xXqkitOedi7EURruFKhidkh75ba4mEt7nOIB7rr34Fx5pKtwZFKA86GSAscf5b5nHcCVqLqCpYzPdG4DfYVOErCbAQoFws4s8VKK2McyU2kt8MlszvEB5tO1V8tkcL4LZVQyU8o5sgsdoOkOG8GxHYteMK4MfTTSQSizo3EHYdhG4ixG4rdvp+v08OhefuZ6bOGHBV1VFmuzhgVLOC7Gf2ao9nkNopyBn0Nl0NPi6J8OxXfgqs4mXP0JSAdz9DHd+Zh8G9atBXtiLjEMIUg4w3kZzJRrObM/wAQz32g7FhytG6jqG18QuwcPnDvsXqAiRhiPgrXRY3AdeZY8l5u+Pmu/d1X2/cM/blDUsktkjkbKwPYbQb1CIINhRERZF8REREREREREREREREREREREREREREXVVVLYmOkebNaCT/8Gs7lCsIYSEMctVUHJsC9+uwAs1jdthZo2nPrWYw9WcZIIR0Y7OfvfpY3wizu0s2FU5wt4z5ThQxnMyzpba3aWM7hzjvI2LVcovdX1baGM/aL3H58tKnQjRMMhx2KC4bwu+rnkqJOk83tqa3Q1o3AWC8C5Uv4NMWPa6njZBeKCznX0Of8DPMZR3NtrWxTSx0kBebmtGHoFFa0yOs2lWHwc4sex0oc8Wmms599LR8DO4G53uOxQvhVxpdLOaKNxEUVssD45LA87aG3Attvutb611xnBFbUh2c8dL/7uWoZD/1la+olvIvHf+hgp9T/ABxhjVjEBRFvKrVdPBjjU6sgdFMcqWC3OOl7DfJLtpBBBPYdJWP4WsWOMjFbGOdEMmS2uO+Z3hJ8nblg+BwH2yU6uJN/qR2/2rdliD2ljgHNcCCDoIIsQdxC55XPGTspaSLC42d+IVrGNNDY5ayrP4k4yGhqmyEni38yUfsJ6Xa05/Ma1043YvGhqnwG5Z0o3H4oze3eM7TvasMt6Iiq4LMWvHkVW3sd2hbO01bxT2zg3baz7ZwYznyhtyekN2UBpUvBuqU4KcZ+PgNJIf4kA5t9LotA/pObsLVaOLlZmNO7SwXZvj0W8J5vYWbVr+SJXU0z6CXEXt7R8v4qTUND2iVvis2iItnUJERERERERERERERERERERERERF48K1/Exl+l2hres46B2azsAJ1L2KK4SrOOlJHQju1u92h7vMZI7HanKvylWijgMm3Ad6ywx6R1iwGMmHG0FK+dxynZ8m//AJJX3OftN3HYAdi1+qKh0j3SPJc55LnOOkkm5J71LeEzGf2up4qM3igJaLaHP0Pdv0ZI7DtUPUTItEYIdLJz33n8D8lZaiTOdYMAvuCB0jmsYC5ziGtA0kk2AHetg8VcX20NMyAWLhne4fFIekezQBuaFAOCTFjLea6Qc1l2xX1v0Of3A2G8nYrWVB9R1+kkFMw3Nx793h6qVSRWDPO1FQGPsORhGqG2TK/qa13+1f6o7hShycJSHrNjd9gb/wArx9MusqnN3tPqF9rB9g71E0RFv6q1ZPAtD/Eqn7Gxt8y8/wDKtRVzwLw2hqX7ZGt/pZf/ALVjLmWXXZ1dJ4egVzTCyIKJ8I+LHtlKXsF5obuZbS5vxs7wLje0bVRq2eVIcJWLHslVxjBaKe7m20Nf8bPM3G525XP03X40rz2t/I/PFRquL/mFH8B4YfSTx1EelhvbU5pzOadxFwthcH4SErIqqnOVcB7NWUCOcx2y4u07Dn1LWxWTwR4zZLnUMhzOu6K+p2l7O8c4bw7arLLlK4tbVxc+O/w/XpasNM8W5jsCr/palsjGyMN2uAI79o1Hcu1R3ANZxchhPRku5m5+l7e8XcN4fuUiVrR1TaqFsrdvkdoWCRhY4tKIiKWsaIiIiIiIiIiIiIiIiIi4e8AEkgAaSdAG9EWMw9XmNgYw2fJcAjS0fG/uBFv3Oaq34QcZBQ0mREcmWUZEYGlrQLOeP5RYDe4KVVNbxjn1Dzkttmys2RE25BOy+dx7bfCtf8cMYjXVT5s+QObGDqYNGbaTdx7dy1P/AHWv/wCqLzP79B2qf/RF/k5YRe3AuCX1c8dPH0nm19TRpc47gLnuXiVvcE+LPEwmskHPmFmX0ti2+Ii/YG7VeZTrRR05k24Dv+XqNDHpHWKbYNweyniZBELMjaGju1neTcneV6URcsc4uJccSrsCy5FTvDFDatjd1oW/2fIP8WVxKq+GmH+JSv2tkb5Fh/6KvPp91lc0bwfS38KNVD+MqtkRF0lVCubghhtQOd1pnnyaxv8AoqbqLcGUOTg2D93GO85H/wCgFKVyjKbs6slP+R8jYryEWRtRYfGvF9tdTPgNg7pRuPwyDons0g7nFZhFEikdE8PYbCL17cA4WFayzwuY5zHgtc0kOB0gg2IPeuaeodG9sjCWuYQ5rhpBBuD5qwuFvFnIeK6Mc2SzZban25r/ABAWO9o2quV1WiqmVkAlG3Edu0KkkYY3WLYXFzDja+lZOw5Ls17f+OVlibdhsRtBG1T3Bdfx0YfaztDm9Vw6Q7NYOsEHWtbuDLGf2Wp4mQ2ins030Nk0Md/fJPaNivPBtZxMoJ6Elmu3O0Md/wAntbqatfpbcmVxpnf1yXt7D8u4KS/+aPPGIxUpREW1qCiIiIiIiIiIiIiIiIiwWMdZe1OPiGVJ/JfM3xEEdjXbQsvWVbYmOkfoaL5tJ2ADWSbADaVCMJ4TFPFLVVBtYF77bcwaxu34WDbm2qjy1WmCHRx899w/PsFJp4851pwChXCzjPxUQoozz5ReS2qO+ZviI8mnaqkXrwvhR9VNJUS9KQ3OwDQGjcBYDsXkU3JtEKOnEe3E9/y5eJpNI61Z3EvFs19U2I34tvOlOxgOi+1xs3vJ1K/mMDQAAAALADQAMwAGxRrg+xZ9ipRli0stnybRm5rPCD5lyk60XLdfrdRY0/a24fk/Nis6aLMbfiUREVIpKKueGiG8NM/ZI8f1NB/4VjKD8L8N6BrurMw+bZG/7CtMjuza2M9vqLFgqBbGVTSIuCupKlWweJUORg+lb/8Akw/1DK/2s2vJgiDIp4WdWOMeTGhetcfqH58rnbyT5q/YLGgIiIsK9Ly4TwcyohfBKLskaWnbn0EbwbEbwFrxhnBL6WeSnk6UZtfU4aWuG4ix71siq/4WMWOOhFZGOfCLPt8UV9PhJv2E7Fsf0/X6CbQvP2v8js44cFDqos5ucMQqiV5cH+MYr6TIlOVLEMiQHS4EWa8/zC994Ko1ZvE7GM0NUybPkHmyAa2HSbbQbOHZbWtsyvQ63TkN5zbx7ePrYoMEmjdfgVs/gGvMjCx5u+Owcdbh8L+8DP8Aua7YsmobTVvFuZUMOU23Oyc4dE6xJG22Zw7CPiUxa4EXGcHWNB7F8yTXa3AC7nNuPfv8fdfJ4tG67ArlERWywIiIiIiIiIiLxYXr+JjLhYuPNYDoLje19wsSdzSvL3hjS5xsAX0C02BYjDlZxknFjoxG7t8lrgeEG/a4a2qmuFrGfjJBQxnmxkOktrktzW+EG/a7cp7jTh4YPpHzE5T9DMrS+V1zd3flOPYVQE0pe4vcS5ziSSdJJNyTvJWsZNYa+rdXSD7W3NHzd6nsU2U6JgjGO1fKmfBhix7VU8fILxQEHPodJpY3u6R7BtUQpaZ0r2xxgue8hrQNZJsAthcWcBNoqaOnbYlou53Week7zzDcApmXa/VoMxp+593cNpXimiz3WnALKIiLnCt0REREUX4SqUyYNnsLluQ/ua9pce5t1KF8vYHAtcAQRYg5wQcxBGsLNTzaGVsvRIPArw9uc0jetZF20lMZZGRtFy9zWgbS4gD/ACrSwvwORveXU0xiafge3LDdzXBwNtxv2rLYp8G0VC8TPeZpR0SW5LWXzEtbc57Xzk+S3+X6hpBEXMNrtgsOPbs81VtpZM6wqXgWzBcoi50rdERERF8vYHAtcAQRYg6CDmIO5fSIi1+xzxcNBVOiF+LdzoztYdAvtabtPZfWsGr14QsWfbaU5AvNFd8e12bnM8QHmGqil07I9frlOC7nNuPv4+tqpZ4tG/sVucE2M/GxGikPPhF476476PCT5OGxWri5WWvTn4RlR/yXsW+EkDsc3etWsD4VfSzx1EXSjN7aiNBadxFx3rYXBuExPFFVU5vcB7L7c4cx2z4mHZ3KqqhyZXCoH9clzuw/L+IWdn80eZtCniLpo6psrGyM0OF8+kbQRqIOYjaF3LagbbwoCIiL6iIiIiKKV9Zx0peOgy7Wb8/Pf3kWG5tx0llsYK4sYImGz5Li40tYLZbhsNiAN7hsKrXhHxkFFS8VEcmWYFjLfAwCznDZYWaN7ty1rLU75nNoYec/HsHy89g7VMpmhoMrsAq94R8Z/bKosYbxQXay2hzvjf3kWG5o2qJrhZDAOBn1lRHTx6XnOeq0Z3OPYL/2GtXsUcdJAGC5rR/6VHcTI63aVPOCPFi5dXyDMLsivt0Pf3dEdrtitJdFBQsgjZDGMlkbQ1o3Dbv133rvXMcoVjqyd0pw2DcNnzermKMRtsRERQVlRERERfMkgaC5xDQBckkAADSSToC+lT/CpjU6Wc0UZIiitlgfHJmPO2huYW23Oy1hk6hfWzaNtwxJ3BYZZRG20qYV/CpQxOyWukltriZdvc5xaD3XXswLwg0dW4RskLHnQyUZBcdjTnaTuvdUMi3B301SllgLrd9o9LFAFY+3YtnUUG4LcanVULqeZxdJDazjpdGcwudZac19hapytIq6Z9LM6J+I+WqyjeHtzgiIijL2iIiIipThOxY9lqePjFopyXZtDZNL29/SHadiutYrGbALa2mfTusCRdjuq8dF3nmO4lWmSq40dQHHmm492/wWCeLSNs2rXdWJwS4z8XIaGQ82Ql0V9T7c5viAv2t3qv6mmdE90cgLXMJa4HUQbEea+YZixwewlrmkEEaQQbgjsK6NWUzKyAxHbge3YVUxvMbrVtPgKs4uQxHoyklu6S13DxAX7Wu6ykirTFfDowhSMmByX6H5OlkrbG478lw3EKfYJr+OjDjYOHNeBqcNNtxzEbnBVGRKpxYaWXnx3eH69LFmqWC3PbgV7URFsKiIvmSQNBc4gAC5J0ADOSV9LA4xVmURTt0ZnSfy35rPEQSdzSPiUeqqG00TpX4D5YvbGF7g0LFVVcHF9TIckWvzs2RE0Ei+zNdx3uI1Ba+Y2YwOrqp85uG9GNp+GMdEdpzk73FWBwt4z5DBQxnnSWdLbUy/Nb4iLnc3eqoVJkSne8urZuc/Du+YdgUmoeBZG3AIri4KsWOIgNVIP4k45t9LYtI/qPO7A1V7iNi17dVNY4fwmc+U/tBzN7XHN2XOpX41thYZgNQ0DsUX6jr81opWG83nu2BZKSK055XKIi0hWSIiIiIiIiLXbGthbXVQdp46T+7yR/YhbEqteE7Eh8rvbaZpebASsaLuOSLCRo15rAgZ8wO1bF9PVUcFQWyGzOFlvaodWwuZaNiqxEXZTUr5XiONrnvdmDWglx7AF0MkAWlVSm/A6wmtkI0CF1+98dv8HyVxKLYgYpewQHjLGaWxfbOGgdFgOu1zc7SdgUpXMMs1TKmrc9mAsFu+xXNOwsYAUREVSpCIiIiIiIiqzhcxYs5tfGMzrNltt0Mf3jmnsbtVarZWvoWTxPhkGUyRpa4bjs36xvC15w9gZ9HUSU8mlhzHrNOdrh2ix8xqW/8A09X6aLQPP3Nw7v17Kqq4s12cMCs7wb4z+x1QY82ins119DXfA/uJsdztyvbB9ZxMocczH2a/cb2Y/uJyTudf4Vq4rv4OcZBW0nFSnKlhAY8H42EWa47bi4O9p2r5liJ1LMyviGFzhvHy7gkBD2mJ3grfRYrF+uL2GN5u+OwJOlzTfIed5AIO9rllVsMMrZmCRhuN6huaWmwrorqwQxukdezRoGkk5g0bySAN5UHwthUUsMtVObkXe63xONgGN+1g3ALNYarONlyB0Ijn/dIR/hrT5uOtqpbhYxm42YUcZ5kJu+3xS20eEHzcdi1qvcco1jaNnMbe4/OHeVNiGijMhxOChOE8IvqZnzym75HFx2DYBuAsBuAXmARZfFXCEFPUsnqWve2PnNawNN3jol2URmGntAWzPOijOY22wXAeQUQfcb1ceIeLPsNK1rh/Fk58m5xGZnhGbtytqkagPLJS/pVPlH605ZKX9Kp8o/WucT5OyhPI6R8ZtKtmyxNFgKnyKA8slL+lU+UfrTlkpf0qnyj9aw8kVvVletYj3qfIoDyyUv6VT5R+tOWSl/SqfKP1pyRW9WU1iPep8igPLJS/pVPlH61xyy0v6NT5RetfeR63qz5JrEe9T9FAOWWl/RqfKL1pyy0v6NT5RetOR63qz5JrEe9SyvxYpZ3ZU1PC9x0uLBlHtcM5Xfg7A0FOCIIo4r6choaT2kZz3qGcstL+jU+UXrTllpf0anyi9aynJ2Ui3MLXWbrbuFq86WG220KfooByy0v6NT5RetOWWl/RqfKL1rFyPW9WfJetYj3qfooByy0v6NT5RetOWWl/RqfKL1pyPW9WfJNYj3qfooByy0v6NT5RetOWWl/RqfKL1pyPW9WfJNYj3qfooByy0v6NT5RetOWWl/RqfKL1pyPW9WfJNYj3qfqCcKuLHHwCqjH8SAc62l0Wk/0nndhcuvllpf0anyi9aO4Y6UixhqCDqIise3nqVSUGUKWZsrIzd3YbQvEksT2lpKqFZjFPGF1DVMnFy3oyNHxRm2UO0ZiN7QvBhJ0RleacObEXEsa+2U1pz5JsSM2jToAXmXQnsbNGWvFzheO9VIJabQtmqWuDSypjOU21+bny4nWJttNrOG9oGsqYxyBwDmkEEXBGgg6CFRfBJjPlxmhkPOju6K+tl+c3wk37HblbGLtZkk07tV3R/wAt+czwki25wHwla3kmR1HO+glPa09ny/vtUucCRolb4qL4Uwi6ChlqG53tidJ2vLS8k+Ikla8yPLiXOJJJJJOkk5yTvJWzNVQCMuppAC0ghoOh8RzW32BySOw/EFWmEOBi7yaeoDWHQ2RhJbuyged5KNkyqioJZo6o5ricbDfw4+KyTMdK1pZgqwRWNyLy/MxfTf8AlOReX5mL6b/yrzluh6wcD7KNq8m5VyisbkXl+Zi+m/8AKci8vzMX03/lOW6HrBwPsmryblXKKxuReX5mL6b/AMpyLy/MxfTf+U5boesHA+yavJuVcorGHAvL8zF9N/5XPItL8zH9N3qTluh6zyPsmry7lXCKx+RaX5mP6bvUnItL8zH9N3qTluh6zyPsmry7lXCKx+RaX5mP6bvUnItL8zH9N3qTluh6zyPsmry7lXCKx+RaX5mP6bvUnItL8zH9N3qTluh6zyPsmry7lXCKx+RaX5mP6bvUnItL8zH9N3qTluh6zyPsmry7lXCKx+RaX5mP6bvUnItL8zH9N3qTluh6zyPsmry7lXCKx+RaX5mP6bvUnItL8zH9N3qTluh6zyPsmry7lXCKx+RaX5mP6bvUnItL8zH9N3qTluh6zyPsmry7lXCKx+RaX5mP6bvUnItL8zH9N3qTluh6zyPsmry7lXCKx+RaX5mP6bvUnItL8zH9N3qTluh6zyPsmry7lAsF4SfTTRzxGzo3Bw37QdxFwe1bC4WrnQRGoYDlR2LRru7mH+zyoXi/wRshlbLUS8dkEEMazJaSM4yySSRfVm/0rHwfRCokySLxsvl7C6xAZ258o7LN2qkq6iOvroRS3lptLrNloO3dfxUhjDFG7P27FJKyiZM3JkaHC9xpBB2tcM7TvG1VfWYYlZI9jX5mkgXDSbDeRcrlFb5XhjfDnOaCbcbFHp3EOsBXT7+m6/2s/Ce/puv9rPwiLVtDH0RwCn5xT39N1/tZ+E9/Tdf7WfhETQx9EcAmcU9/Tdf7WfhPf03X+1n4RE0MfRHAJnFPf03X+1n4T39N1/tZ+ERNDH0RwCZxT39N1/tZ+E9/Tdf7WfhETQx9EcAmcU9/Tdf7WfhPf03X+1n4RE0MfRHAJnFPf03X+1n4T39N1/tZ+ERNDH0RwCZxT39N1/tZ+E9/Tdf7WfhETQx9EcAmcU9/Tdf7WfhPf03X+1n4RE0MfRHAJnFPf03X+1n4T39N1/tZ+ERNDH0RwCZxT39N1/tZ+E9/Tdf7WfhETQx9EcAmcU9/Tdf7WfhPf03X+1n4RE0MfRHAJnFPf03X+1n4T39N1/tZ+ERNDH0RwCZxWSxdrH1FQ2KVxLTe4HMP9TLH+6saCBrGhjGhrRoAFgOwIi2/JcTGU4LWgW7gq6dxLr1//9k="/>
          <p:cNvSpPr>
            <a:spLocks noChangeAspect="1" noChangeArrowheads="1"/>
          </p:cNvSpPr>
          <p:nvPr/>
        </p:nvSpPr>
        <p:spPr bwMode="auto">
          <a:xfrm>
            <a:off x="304800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3" name="AutoShape 8" descr="data:image/jpeg;base64,/9j/4AAQSkZJRgABAQAAAQABAAD/2wCEAAkGBxQHBhUUBxQWFRUXFxsbGBYXFxgYGRofHBoYGhoYHRkZKCggHh8xJRkZIjEkJikrLi4vHCYzODMsOCguLiwBCgoKDg0OGxAQGywlICQwLTQ0NCw0NywsNS4sLCwsLDIsLCw0LCwsMi8sLSwuLC8vLCwvLDA3LC0sLCwsNCwvNP/AABEIAMYA/wMBEQACEQEDEQH/xAAcAAEBAAIDAQEAAAAAAAAAAAAABwUGAwQIAgH/xABEEAABAgQCBgcFBQcCBwEAAAABAAIDBAURITEGBxJBUWETFBUiUnGBIzJCkZJigqGxwQhyc7KzwvA2NyQlJzV0g9EW/8QAGwEBAAIDAQEAAAAAAAAAAAAAAAQFAwYHAgH/xAAzEQEAAQIDBAcJAQEAAwAAAAAAAQIDBBExBRIhQRMUUWFxgZEGIjJSobHB4fDRQiNEYv/aAAwDAQACEQMRAD8AuKAgICAgICAgICAgICAg61RnodNknRZ12yxoxP4AAbzuAXmqqKYzlmsWLl+5Fu3GcynNV1lRXzH/ACmGxrAcDEBc53OzSA3yuVCrxdWfuw2zDezVqKf/AD1TM/8AzwiPWJz+jvaO6xemjbFea1l8orLhueTmm9h9q9uNl6t4rlWj4/2d3ad/DTM906+U8M/DJQVNaqICAgICAgICAgICAgICAgICAgICAgICAgICAgIJNrH0g7SqXQSx9lCONjg5+/0bi3zvyVdibu9VuxpDedg7P6C101ce9V9I/evhl3tOUZfiCq6tdIe0JIy82bxIQGyScXMy+bcAfMc1Pwt3ejdnk0nb+z+hudPRHu1a90/vX1bqpbXRAQEBAQEBAQEBAQEBAQEBAQEBAQEBAQEBAQazp5pB2JSbS5HSxO6z7I+J9uWQ5kLBiLu5Tw1lcbF2f1q/nX8FPGe/sj/e7NGxgFWOgCAg7VMn30yoMiyvvMNxfI7iDyIJC+01TTOcMOIsUX7VVqvSV0pFRZVqayNLe68XtvB3tPMG4PkreiuK6c4c1xWHrw92q1XrH9E+buL0jiAgICAgICAgICAgICAgICAgICAgICAgIOKbmWycs6JMkNa0EuJ3AL5MxEZy92rdV2uKKIzmUM0hrDq5VXRY17E2Y0/C0e6PPeeZKqblc11Zy6VgcHThLMWqfOe2ef67mNXhLEBAQblq3r/Z1R6CZJ6OKRs44NfkPR2A8wOak4a7u1bs6S1/b+z+mtdNRHvU699P618M1YVi0cQEBAQEBAQEBAQEBAQEBAQEBAQEBAQEBBNNZ2kHSxeqSp7rSDFPE4FrPTBx524FQcVdz9yG4ez2z92OtV6z8PhpM+ekd2fc0BQ20CDdtW2jwqEy6POtvDZdrQcnOIs7DeAD8zyUrDWt6d6dGu7f2jNmiLFufenjPdHL1n6eLX9KKKaDV3QjfY96G472nK54jEHyvvWG7b3Kslps7Gxi7EXOek+P9xhiVjTgi4xXwjgsugukHbdJtHPtodmv4nwv9bG/MFWmHu79PHWHPts7P6rfzpj3KuMfmPL7NlWdUCAgICAgICAgICAgICAgICAgICAgICDDaWVwUCkGIcXnuw28XEH8BYk+SxXrm5TmsNmYGcZfijlHGfD96Ig95iRC6KS5xJJJzJJuSed8VVOjxEUxEUxlEPlH12qZIPqdQZClR3nm2V7De48gMV9ppmqcoYcRfosWqrtekf2XmutJp7KVTWQZb3WC195OZceZNyfNW9FEUUxTDmmKxFeIu1Xa9Z/ojyjgw2nVB7co56Ae1h95mXe8TMeI/EBYr9rfp4awsNjY/ql/3vhq4T3dk+X2zRlVjoIgyejtZdQqq2LBuRk9viacx57xzC927k0VZwh47B04uzNqrXlPZP8AarnLR2zUu18uQ5rgC0jIg4gq2iYmM4c2uW6rdU0VRlMcJci+vAgICAgICAgICAgICAgICAgICAgIPxzgxpLsAMyj7ETM5QiWmFdNerBcw+yZdsIct7vW1/Kyqr1zfqz5Oi7KwEYOxFM/FPGrx7PL/WDWJZCCo6saD1WRMzMDvxRZn2WXz+8QD5AcSp+Ft5RvzzaZ7Q4/pLnV6dKde+f19828qW1oQSLWLQey6r0ssPZRiTgMGv8AiF91/eH3uCrcTa3as40lvewsf1ix0dc+9R9Y5emk+TUlHXogoOrCv9HEMpNEWN3QieObmevvD73JTMLd/wCJat7RbP3o61RHHSrw5T+J8u9SVOagICAgICAgICAgICAgICAgICAgICDQtZ2kHV5bqsqe88XiHgzc3zd+Q+0FDxV3KNyGz+z2z9+vrNelOnj2+X38EyUFuIgzWiNENerLYbgejb3ohG5o3eZOHlc7lks29+rJX7Tx0YTDzXHxTwjx/Wvp2re1oY0BuAGQVs5xMzM5y/UfBBj67Sm1mlvgzHxDA+Fw913oV4uURXTNMpWDxVeFvU3aeX1jnCFzkq6Sm3w5oWexxa4cxw5bwd4IKqZiYnKXSrV2i7RFyic4mM4/vu4V8ZH3CiugRQ6CS1zSCCMCCMiEicuMPNVNNUTTVGcSuGi1bFepDYjcHDuvbwcLX9DcEcirW1c6SnNzjaWCnB35tzprE939wll1lQBAQEBAQEBAQEBAQEBAQEBAQEHQrtVZRaW+NMZNGA3uJyaF4uVxRTnKVg8LXir0WqOf0jnKFTs2+em3RJs7T3m5P+btyqaqpqnOXSrVqi1RFuiMohwr4yP0C57uJ4DEnlZBatCqH2HRWiIPaPs6JyJHu+Qy+fFWli3uU97ne1sd1vETMfDHCPDt82C091pSuh010Ja6PH2bmGwgBnhD3H3SeABIGJGIvmVaXxNfVQMQ9FAlALmwLIpIG4E7Yuedggyuj+v14ikaSSzS3c6Xu0j7kRxDvqCC2Uqow6vTYceQdtQ4jQ5rsrg8jkdxG5BpOtCgdJCE3KjFthFtvGTXW5ZHkeShYq1/3DafZ3H5VdWrnhPGnx5x58u/xTZQm3iDPaGV/sCr7UU+yfZsTkNz/S59CVls3ejq7lZtbAdcsbtPxRxj8x5/fJawbjBWrnWj9QEBAQEBAQEBAQEBAQEBAQEBBH9YGkPbFU6OXPsYRIFsnOyc/mMwOVzvVZiLu/VlGkN+2Js/q1nfrj36vpHKPzPl2NVWBdCDc9W1A7QqPTzQ9nCI2bjBz8x9OB87KThrW9VvTpDX9v7Q6G10NE+9Vr3U/vTwzVdWLR3kjWtDMPWJOB4I9rfHDAtaQfUEH1QamgIPUeoo/wDTaB+/F/qOQb7HgtmILmRgHNcCHA5EEWIK+TGcZS9UV1UVRVTOUxxQ3SajuodYfCcDs5wyd7DljxGR8lU3be5Vk6Ts/GU4uxTcjXSfHn/sMUvCaIKlq00g67J9Wm3XiQxdhPxMyt5ty8rKfhbucbs6tL9oNn9Fc6xRHu1a90/v75t4UtrYgICAgICAgICAgICAgICAg1LWHpB2TS+iliRFjAgEGxa3Jzr5g42Hz3KNibu7TlGsrzYWz+sXukr+Gn6zyj/UiAsMFWt8F9HPIyj5+cZClRd7zZo/U8gLk8gvtNM1TlDHevUWbc3K9IXajU1lIpjIMtkwWvvJzc48ybn1VtRRFFMUw5nisTXib1V2vWf6I8od1e0d5U11/wC5s3/6v6EJBo6Ag9YanBbVtKW8L/6r0G5oNY0+oHbVI2pYXjQu8zK7h8TL8xiOYCj4i1v05xrC52Lj+q38q59yrhPd2T/cs0cVa38Qdinzj6dPMiyps9jri+XMHkRcHkV9pqmmYmGK/ZovW6rdekxl/eGsLpRamysU1kaWycMRvad7TzBwVtRXFdOcOa4vDV4a9Var1j6xynzd5e0YQEBAQEBAQEBAQEBAQEHXn5xlPknxZo2YwXJ/zM8l5qqimM5ZbFmu9ci3RGcyhVaqb6xU3xpnNxwHhaPdaPL87lVNdc11b0ul4TC0YazFqjSPrPOXSXlIEFN1X0HoJYzUyO88bMP9zC7vUj5Dmp2Ft5Rvy072ix+/XGGonhHGfHs8vv4N9UxrAg8ua9ZXq+seM69+kZCfa1rdxrLc/cv6oJ+gIPWOp3/baT/df/Veg3JAQSHWJQOyqr0suLQoxvhgGv8AibbgfeHrwVbibW7VnGkt82Fj+sWejrn3qfrHKfLSfJqajrwQbdq6r/ZdU6GYJ6OMQBjg1+QNueDT93gpGGu7tWU6SotvYDrFnpaPio+sc/TWPNXFZNEEBAQEBAQEBAQEBAQEBBLdZmkHXJzq0se5DN4h8T9zfJv5n7Kr8Vdzndjk3T2e2f0dvrFetWndHb5/bxaOorZBBltF6Ka9WGwhfY96I4bmjMX3E5DzvuWS1b36skHaONjCWJuc9I8f1rPouUNghQwIYAAFgBkAMgraODm1VU1TnOr6R8EHmX9oD/cE/wAGH/cgmyAg9gauGBmgUkGAD/h4ZwFsS0En5klBsaAgx9epTa1S3wY+G0O661y125w/zkvFyiK6cpSsFi6sLepu08tY7Y5whc3LOkpp0OZFnsJDhzH6b1UzExOUul2rtN2iK6JzieMOFfHsOIQWHQDSDtmlbEybxoVg77Q+F/4WPMHK4Vlh7u/TlOsNB23s/qt7eoj3KtO6ecf53ebaVIUogICAgICAgICAgICDX9Na92FRyYRtFfdsPC9jb38cLDPHkN6w37u5T3rTZGA63fiJj3Y4z4dnmixNzd2ZxJ/MqrdE04PxAJsMV8Fm0FoPYlHHTC0WJZ0TiPCz0v8AMlWli1uU8dZc+2zj+tX/AHZ92nhH5nz+2TZFnVAgIPOH7RjA3TmEWgC8qwnmeljC59AB6IJWgIPYOrv/AEHI/wDjQv5Ag2JAQEE71oUC7RNywxFmxbb8g1/p7p5W4KFirX/ceba/Z3H8eq1z30/eY/MeacqE20QZHR+ruolVZFg3sDZ7R8TT7zf1HMBe7dc0VZwiY3CUYqzNqrynsnlP+9y5yky2clWxJYhzXAFpG8FW0TExnDm121VarmiuMphzL6xiAgICAgICAgICD4jRWwIJdGIa1oJJJsABiSTwXyZyjOXqimquqKaYzmUP0prjq/VnRHXDB3YbccG8bcTmfQblVXbk3Ks3R9nYGnB2ItxrrM9/+RpHrzYhY08Qbdq6oPalV6aYHs4JB5OfgWj094+ikYa1vVZzpCi29j+r2eip+Kv6U8/XT1VxWTRBAQEHnb9pCXc3S6BEcO66WDQbjEtiRS4Wzye35oJKgIPZ+isMQtGJUQwABAhWAFh7jUGUQEBBxzEFszAcyOAWuBa4HIgixC+TETGUvVFdVFUVUzlMcY8kM0jo7qHV3womIGLDxYSdk+eFjzBVTcomirJ0rAYynF2Iuxrz8ef67mMXhMEG+6sdIOgj9Umj3XkmEeDs3M9bXHO/EKXhbuU7ktY9odn79PWaNY+Lw5T5aT3Zdkqap7ThAQEBAQEBAQEBBPNZ+kGw3qkqcSA6KeWbWfhc8rcVCxV3/iG1+zuz8561Xy4U+POfxHfn2JwoTbRByyss6cmmw5YbT3kBo5n9N54AL7ETM5Q8XLlNuia65yiOMrtQqW2jUtkGXyaMTvcTi5x9VbW6Iop3Yc0xmKrxV6q7Vz+kcod9e0UQEBBBP2lv+5yf8OJ/MxBF0BB7R0a/05LfwIX8jUGSQEBAQavp/Qe2aRtS4vFhXc37Qw22eoFxzAUfEWt+nONYXOxMf1W/u1fDVwnunlP+92aOg3GCrG/i+j6Y8w3gwyQQQQRgQRiCDxR8mImMpjOJW7RKuCv0gRMnt7sQcHADHyNwfXkrWzc36c3Odp4GcHfmjlPGPD9aM0squEBAQEBAQEBBi9Jay2hUl0WLbayY0/E45D9TyBWO7ciinNN2fg6sXfi3GnOeyOf670NmY7pqYc+YO05xJcTvJVTMzM5y6Rbopt0xRTGURwhxo9iCj6r6DssM3NDE92EDw+J/rkOQPFTcLa/7lqPtFj85jDUTpxq8eUeWs+XYoamtVEBAQEEK/aYhAR5FwzIjjl3TBI/mKCIoCD27JwxBlGNhCzWtaABkAAAAg5kBAQEBBINYdC7JrHSQB7ONdw4B+bm/3DzPBVuIt7tWcaS33YWO6xY3Kp96jh5cp/E+Xa1RR12IM5ofXTQawHvPsnd2KOW53oTfyuN6y2bnR1Z8lbtXAxjLE0x8UcafHs8/vktrHB7AWG4OIKtXOpiYnKX6j4ICAgICAgIIxpzpB25VrQT7GHdrBxPxP9bWHIcyqu/d36u6HQtj7P6pYzq+OrjP4jy59/hDXFhWwgyejdINcrDITMji8jcwEbR/EAcyF7t0b9UUoePxcYSxVdnXSPGdP98FzgQWy8BrIIs1oAAG4DABW0RlGUOa111V1TVVOcy5F9eRAQEBBp2sjQKHpzIw2xYhhRIRcYbwNod7Z2g5uFwdlvMW8wQiE9qXqsq4dBChxr3xhxmC3n0pZ+F0G0aJ6iYnXNvSiK0MaR7OCdov32LnAbI8gSeSC7gWGCD9QEBAQEGN0ipDa5SnQo1gTix1r7Lhk4fl5EjevFyiK6cpTMDjKsJfi7T5x2xzj+5oXMy7pWYcyYGy5pIcOBCqJiYnKXSbdym5TFdE5xOjjR7EFO1ZaQdZlTLTbu+zGGSc2eHHEkflbgp2Fu5xuS032h2fuV9YojhOvj2+f3z7W+KY1kQEBAQEBBpesqv9Qp3V5Y+0ijvW+FmR+eLfK6i4q7uxuxrLYfZ/AdNd6euPdp076v1r6JSq9u4gE2GK+CxaAUDsak7UwLRYtnPv8I+Fn43PMlWeHtblOc6y0DbeP61f3aJ9ynhHf2z/AJ3NoUhTCAgICAg1zTfTKX0Lpgi1PacXnZZDZYucbXOZAAG87r7yQEERquvOfmZomnMgwWbm7PSO+852Z8gEG36Da7mVKZZA0mhiE9xDRGh4wyTgNtpxZuFwXC5x2QLoLEgICAgICAgnWtCgZTcqODYoA9Gv/Jp5W4KFirX/AHHm2z2dx/8A6tc99P5j8x5p0oTbBBzyM4+nzjIsobPYbg7vI8jiDyK+01TTOcMd6zRetzbrjhK50KqtrVKZGl8A4Yje0jBzT6q2t1xXTvQ5rjMLVhb1Vqrl9Y5SyC9oogICAg6lWqDKVTnxpk91gv5nc0cybAea811RTTnLPhsPXiLtNqjWf7Py1QqqVB9Un3xZs3c835AbmjkBgqiqqapzl0vD4ejD2otUaR/TPm6q+Mwg2nV9Qe16wIkYeygkOdhg52bWX87OPIW3rPh7e/VnOkKXbeP6tY3Kfir4eEc5/EevJYVZtBEBAQEBAQeVdc9VfU9YMcTGUEiEwcGtF/xJcfVBoyAg9a6qKs6s6ASsSYN3BphuJ39G4sBzN8GjHjwQbcgICAgICDjmYDZqXcyYAc1wIcDkQRYhfJiJjKXu3cqt1RXTOUxxhC9IqO6h1Z0KJcgYscR7zTkfPceYKqbluaKsnScDjKcXYi7GvOOyf7TuY1eEwQbXq9r/AGRVejmD7KMQDjg12TXeuDT6HcpGHu7lWU6SpNubP6zZ6Sn4qPrHOPzH7V9WTQhAQEBBJtY+kPadQ6CVPs4TsT4n4g+gxHnfkq7E3d6d2NIbzsHZ/QWumr+KqPSnl66+GXe05Rl+IOSXgOmphrJcFznEBrRvJSImZyh4uV026ZrrnKI1XPR2kNodJZChYkC7neJx953/AM4CytrVuKKcnNsfi6sXfquz5d0coZNZEMQEBAQEBB501+aIvp9fM7KMJgxgOkIxDIgwN+AcACDxvyQSdB2abT4lUn2QacwxIjzZrG5k/oN5JwAFyg9gaGUX/wDPaLS8s43MOGA47to959uVybIM0gICAgICAg1TWHQe1qR0kuLxYILmgZubhtt4nAXA4i29R8Tb3qc41hd7Cx/V7+5VPu18J7p5T+J7kgBuMFWN9F9Ai4xXwV7V7pD2vTOjmTeNCABv8Tfhd+h5jmrLD3d+nKdYaHtzZ/Vr3SUR7lX0nnH5j9NsUlRiAg1nTzSDsSlWlz7aJgzi0fE/0GXMhYMRd3KeGsrjY2z+tX86o9ynjPf2R5/bNG881WOgCAgoeq6g3cZuZHFsIfg9/wDaPvclMwtv/uWqe0WPyiMLR41fiPzPko6nNSEBAQEBAQEHDNyrJ2WdDnGNexws5jgHNI4EHAoNKiaoKTEiEmWIub2EWMB6AOwCDNaM6FSOi73OosBrHOwLyXPfbDuhzySBgMBgg2FAQEBAQEBAQEEe1gUHsir7cAeyjXcODXZubyzuPM8FWYi3uVZxpLftiY/rNjcqn3qeHjHKfxP7assC6EHfodUfRaoyNL/Ce83xNPvNP6cwDuXqiuaKt6EbGYWjFWarVXPTunlP9yzhdJGcZPybYkqdpjxcH9PPcVb01RVGcOa3rNdm5NuuMphzr6xPiNFECC50YgNaCSTkABclfJnKM5eqKJrqimmM5lC9Iqw6u1Z0WLlkxvhYL7I88bnmSqm5cmurOXSsBg6cJYi1Trz755/5Hcxi8JggIORsZzG2Y5wHAOICZy8zRTPGYh+9Zf43/UUzl86Oj5Y9DrL/ABv+opnJ0dHyx6HWX+N/1FM5Ojo+WPQ6y/xv+opnJ0dHyx6HWX+N/wBRTOTo6Plj0Osv8b/qKZydHR8seh1l/jf9RTOTo6Plj0Osv8b/AKimcnR0fLHodZf43/UUzk6Oj5Y9DrL/ABv+opnJ0dHyx6HWX+N/1FM5Ojo+WPQ6y/xv+opnJ0dHyx6HWX+N/wBRTOTo6Plj0Osv8b/qKZydHR8seh1l/jf9RTOTo6Plj0Osv8b/AKimcnR0fLHodZf43/UUzk6Oj5Y9DrL/ABv+opnJ0dHyx6HWX+N/1FM5Ojo+WPQ6y/xv+opnJ0dHyx6Pl8V0Qe0cT5kn80zfYppjSHwj0ICDe9WmkPVZnqs2e483hng45t8ju5+al4W7lO5LWvaDZ3SUdZojjGvh2+XPu8FPU9pjWdY8wYGiUTo/iLGnyLhf5i49VgxM5W5XOwbcV46nPlnPpHD/AFG1WN/EBAQEBAQEBAQEBAQEBAQEBAQEBAQEBAQEBAQEDbMLvMwIxBGBBGINwhuxV7s6S9DS7+lgNcd4B+YVzE5w5TXTu1THY69YprKvTnwZu+y8ZjMEG4cL7wQCvNdEV07ss2FxNeGu03aNYR7SnRh+jsYdI9r2OPdIuHb8xkMtxKrbtmbbfdnbToxtPCmYmNezyn9MEsSzEBAQEBAQEBAQEBAQEBAQEBAQEBAQEBAQEBAQb5oloJ1ow49Te0w8HCG252siA4m1hxAvfipdnDZ5VVaNZ2nt7o96zZid7TOeXh+J+inKe01//9k="/>
          <p:cNvSpPr>
            <a:spLocks noChangeAspect="1" noChangeArrowheads="1"/>
          </p:cNvSpPr>
          <p:nvPr/>
        </p:nvSpPr>
        <p:spPr bwMode="auto">
          <a:xfrm>
            <a:off x="457200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4" name="AutoShape 9" descr="data:image/jpeg;base64,/9j/4AAQSkZJRgABAQAAAQABAAD/2wCEAAkGBhQSEBUUExQVFRUUGCAaFxYWGBcYGhgaFxgaGxYXFxwcHCYeGB0lHBQXHy8gIycqLCwsGh4xNTAqNSYrLCkBCQoKDgwOGg8PGCkkHCQpKSkpKSksKSkpLCkpKSkpLCwsLCksLCkpKSkpKSwpKSkpKSwsKSkpLCksLCksLCkpLP/AABEIAKgAcAMBIgACEQEDEQH/xAAcAAABBQEBAQAAAAAAAAAAAAAFAgMEBgcBAAj/xAA6EAABAwEFBAgEBQMFAAAAAAABAAIDEQQSITFBBVFh8AYTInGBkaGxBzLB0UJSYuHxFCOyJDNygpL/xAAZAQACAwEAAAAAAAAAAAAAAAAAAQIDBAX/xAAeEQACAgIDAQEAAAAAAAAAAAAAAQIRAyESMUEyE//aAAwDAQACEQMRAD8ArtngUxkKVBEpjIlckJsZZAnmQJ9kSkRwp0RGGQJ5sCfkLY2l7iA1oqSVRNq9NHSEiOrI9PzP8fwjeoykokkrLXa9pRRfM4CiHw9KWPeGRsLzSuG4ZmniqRFJ11XPc4RtNKt+Z7jkyOuFdSTkMSrlsSAtjDnAQxmlGNOLzvLsCab9a6Kvm2S4pB+AFwxAadASK+i8M6EUPgpWzLVeoI2kDQDXy1Tm1RcZWRrsdaGo30IHurLI0RDCkuhTWztrRvNy/UjeCHDg4HIom6FSTTE9A10KYkgRR8SYkjRQWC4WKWxibiYpLGpkRccaktbRJiYq5082yYYgxpo59cdwGfnVKTpWC26AXTnpF1zxCx39th7RGpHuB7qol98/laBidw3d6Ye8uO4a8AiGyrEHkF1RG3zeVlbt2zSlSosHRzZ4ddfIKMaOw3c2vaJ4uKurLJ1rrzhicho0IPs2C8RhTeBkKZAdyuNhgDG0OZGPDcFFyLIws7Z7CKXe1SuJrS8foOCkujkbRkRcXO0OIpxCchjJy8yitliDAbtau+ZxzPDgOCim/S5pdJFdtmw6fNS8cwwa8SMAo9jJbVh00OatUkKr+2rEQ9soHB3dofBWRnspyYlxPPjUaViKTw0UKZq2GDoDxNUuNiYiCmRtQA7E1ZJ082j11rc0Hsx9kH3K1HbNvEFmkkP4W4d+ixMsLjji52J4nj41KpyvwtxL09ZbNfI/LoN/E/dWCzR0NN2Q3cENgku4A0Op18OcFOsE4DwB5/ZZWzTFWXzYUAAqfw0PeR9kfsjcS4Y6oHse2gDInCmH13Ky2UGnZZnpUEnyUezSqQTgj9VKgqhtltoLSMnNwIOBHfuRJ9QK1pzmmDH3RqDtCCsbhvaV02uVtCGtc061plnoVKlbewppj4+6dekXVEW3R1ijdrcHsg8zVOgtd6zRn9A8wo8gqt8XaOXNUwFCFMYokKlxqRFgD4gn/Rgb3j0qfosvllDAN5Wl/Ey0XLG3e6QAeRqs1tpqxp1Buj/tU18KLLk+i/H8iWONaYbz4onBZOzU1FSAC2lMTiXVyoK5IRA+srjzQYD0Vy2dZhMy4Rg5tO7jXxWaXZrgrQVsFrfC94ghEpY8so5waOy4ilaGpwxV2s21LS2GORzWAkG/FduluOFHXiChez9kgXX3gXloDqAgOoKB2tDTTxU212Rzm9qpHjh7Jp0W8bAUW2nT2m65zmC9RgBFcfnBNK0FAaV3q7bUa8tjZWrSCb1PyUo099a+CzVkFy0MANTe/f1WvWTtRDDEY4pJ2PjSM9tH9c6VvVSAMpQgEChrni03hTRWqy2ibtRyAHskskHZrQfibjdOIyOKknYDQ6+yrN4BwRNlmoMf571KwcSn7KmN18ZoDE9zCBjjW8HHiQ4YZYKZBIHCmoQiCB39XaJBWheWkadnUccVPhP90b1qxs5uVbYMhUyJQ4lNiWhFLKb8Wyf6eDd1h/ww9ys8tJpcbuxPetS+JDa2aPcJK07mmnrRZPaHG9vwz9ysuT6NGP5FRto8cVbNjbRuNujN2HPmqlE6rij+y2VLXbqBZp9mqDNf6Ouqwa8UJ+IXSd1njaxmbzRzvyt1+yJbCbdhvHcqt0ktAJAdQk40O5Lw02gfJtCKGeF7XC8RVza+RC1fZnSKHqb7ntYCQKkgYnADvqqDsToPFO2/I0HUfZXLorYQyO4+NrSxxoaCh3OClFMTerYXZtHqn0d8j/kd9EQlfhgoO0wHsLTQ6jhTUJqxWk3brsCME3rQOSasrmypP71qFcDMSOGQ9x6ncpEUFZK7kM2PPedK8Cv914IGeYI90ejhu14rXjWjlZXsrsKmRKFCpsSuRUyH0n2QZ7OWt+aoIWGWmauOpGK+kLOsf+LdjhitjGxMDHFl6Qj8RccDTLQqnJH0sxy8KnZzmrf0aYHR8QVUImUI3EI3sG29W8gn5qLHLs2x6Ng2JIOqcNGjBAOkPRkTv62M0dqKnHyKhS9IerhoDnmiWxNvtqMagjFRLFLZ3ZGyS0Vc11W5Vc4+RrgrtsawA6EVH53keRKY2bKHVII/lHIXjRSSLnLVEC37FaJBKKhzRQ01AOR35lPWmgF4c7lKtU4uqFDV3cPVTjG3RlyTpAnZFnDescABWVw/80Yf8VLlKZ2RjDeGT3veO58jnD0KdlW+KOa2VaAqfCVX7dt6GzCsrwDo3Nx7hmqVtv4lSyAtgHVNP4q1efo1Rc0ifFsvPS7p2yxMusuvndk2uDf1P+g1WPbT2pJaJTLM8ve7Mn0A3BRXOJJJNScycyeK4qJSciajQa2DZBMerqGlxo1xyDs2A7gcR5KZatlSRuIe0te09pp0+6FbItzWFzXjsvFC4fMwg1a8dxxWxWOys2lZGFxDZg3sv0d+l3CuR0Vbhy6L4zrTKWLN1kHGig2FsjHVbjTQ8FYzsV9nkMcjS1w/CdRvadRxTRsBv5YH33KkuDGwNr2hmAhce4hXGx7RncP9q7/ycB7VVf2ASG8fVW+yAkBNDvQL21a3xxPneC9kIDnhtBRpIBdjoASfBKh6b2V8L3xyNqxhddOBqAaCnei8UAl/qIc29U5juJLCfqF8zOlvtG8UJPOtVfjfFWZ8sbdH0jYLKI4I4x+BjW+TQD6rkgWGbE6bWmzHsvL2/keSR55hav0a6XxW1uHZkHzMOf7rTGaZllBo+faFxJJJJ1OJJ4pRiXQR6JbpM/VZS8ZMeibonzHmK+2O9KEdePqgCKjnRzpZNY3Ex0LXUvMORpWh4HHPuQwWWvjkN/BJNlzoQaJ3QUfQHRvpnZLfE1kt1+Aq12D4yfynPTMIrbehLS0vgkErRjdI7Y7iPm8gvmuIuY6oGIyIzB3q1dHviXabK7O+2hwfU5ininKpdhGTj0ats6zhrqEU+is1kkAyBJ0AGfd99Fi0vxXndQG5mO0RUtw31qRlnlRCrd05tM4o576GgutNBhvpTxCr4bNH6LujYLX0yhsEbmySNdPIXPkZF26Xq0jvYADIXjTAZLCrJBdjxSmuJzoP0twon5ZVZrwpbbdsgOGI9U5YrW6KRsjCQ5pqD7g8CuviqCU28YZIAHs/ZPBvOeASI+SnW8885KIhylddNMKcAlOZh9D6rvNe7+fVdI4jnx8PJMBLju+/IXr27Hv45E+XslNYARQ0PNDnzRdkZ3+qAGb50S22gCuWvNdUkx40Hn37x5aroirzwQB4y6UHDnySzKa/bngvNh454eY/ZOhqAFxsOGoTjly9QaLj36ZKQHBSiYOdEsJANEhg2MgKUwnfzzRQ2OTzJOKiA+x2OnOScbJ5e6Za/kJxsmqYh4yaGp5xp6LzDmSm6/enPklVwwy5pXwTAU7echpr+yQWmprxTjRwJ9fM4JuvD+PsgBZePPNKbv54potCWHZY6IAXTiF0nDFNvdjzyE31tQgY64jJIe9N36JD3YJAQQltcuryTEhxj0uq8vIGKDk4TlzziuryaAVfywSHYry8gR29hQ0XA7n3Xl5AHQ+u5Nvd4Ly8kMS6RNOeuLyQz//Z"/>
          <p:cNvSpPr>
            <a:spLocks noChangeAspect="1" noChangeArrowheads="1"/>
          </p:cNvSpPr>
          <p:nvPr/>
        </p:nvSpPr>
        <p:spPr bwMode="auto">
          <a:xfrm>
            <a:off x="609600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361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Conclusion</a:t>
            </a:r>
            <a:endParaRPr lang="en-US">
              <a:latin typeface="Calibri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BE">
                <a:latin typeface="Calibri" charset="0"/>
              </a:rPr>
              <a:t>Does it matter empirically? </a:t>
            </a:r>
            <a:r>
              <a:rPr lang="nl-BE" u="sng">
                <a:latin typeface="Calibri" charset="0"/>
              </a:rPr>
              <a:t>YES</a:t>
            </a:r>
            <a:endParaRPr lang="en-US" u="sng">
              <a:latin typeface="Calibri" charset="0"/>
            </a:endParaRPr>
          </a:p>
          <a:p>
            <a:endParaRPr lang="nl-BE">
              <a:latin typeface="Calibri" charset="0"/>
            </a:endParaRPr>
          </a:p>
          <a:p>
            <a:r>
              <a:rPr lang="nl-BE">
                <a:latin typeface="Calibri" charset="0"/>
              </a:rPr>
              <a:t>Which measure to use is an important and relevant choice</a:t>
            </a:r>
          </a:p>
          <a:p>
            <a:endParaRPr lang="nl-BE">
              <a:latin typeface="Calibri" charset="0"/>
            </a:endParaRPr>
          </a:p>
          <a:p>
            <a:r>
              <a:rPr lang="nl-BE">
                <a:latin typeface="Calibri" charset="0"/>
              </a:rPr>
              <a:t>And it entails value judgments</a:t>
            </a:r>
          </a:p>
          <a:p>
            <a:endParaRPr lang="nl-BE">
              <a:latin typeface="Calibri" charset="0"/>
            </a:endParaRPr>
          </a:p>
          <a:p>
            <a:r>
              <a:rPr lang="nl-BE">
                <a:latin typeface="Calibri" charset="0"/>
              </a:rPr>
              <a:t>So let’s be open and explicit about them</a:t>
            </a:r>
          </a:p>
          <a:p>
            <a:endParaRPr lang="nl-BE">
              <a:latin typeface="Calibri" charset="0"/>
            </a:endParaRPr>
          </a:p>
          <a:p>
            <a:pPr>
              <a:buFontTx/>
              <a:buNone/>
            </a:pPr>
            <a:endParaRPr lang="nl-BE">
              <a:latin typeface="Calibri" charset="0"/>
            </a:endParaRPr>
          </a:p>
          <a:p>
            <a:pPr lvl="1"/>
            <a:endParaRPr lang="nl-BE">
              <a:latin typeface="Calibri" charset="0"/>
            </a:endParaRPr>
          </a:p>
        </p:txBody>
      </p:sp>
      <p:sp>
        <p:nvSpPr>
          <p:cNvPr id="40964" name="AutoShape 2" descr="data:image/jpeg;base64,/9j/4AAQSkZJRgABAQAAAQABAAD/2wCEAAkGBhQQERQQEBQSExUUGRkaGBUUFhQXFRUXGBgVFhcXExUXHCYgFxojGRgVIC8gIycpLSwtFR8xNTAqNSYrLCkBCQoKDgwOGg8PGiwkHiI2KjEyKi0sLCw1NC0xLyovLyovLCw1LCwvLDQ0LDQ1LSwsLCwsNC8sLy8sLCwsNSksLP/AABEIANMA7wMBIgACEQEDEQH/xAAcAAEAAgIDAQAAAAAAAAAAAAAABgcFCAEDBAL/xABAEAABAwIACAsHAgcAAwEAAAABAAIDBBEFBhIhMUFRYQcTFyIyUnGBgpHSFBVCVJOi0VNiI3KSobHBwkOy4WP/xAAbAQEAAgMBAQAAAAAAAAAAAAAABAUDBgcCAf/EADkRAAEDAQMHCwQCAQUAAAAAAAEAAgMEESExBRITFEFRkRUyUlNhcYGhsdHwBiLB4SMzYiQ1QmPx/9oADAMBAAIRAxEAPwC8URERERERERERERERERERERERFisN4UMdo47cY4Xuc4Y3RlEayTmA7ToBWRqahsbHPebNaCSdgGcqF12EQxstVOckWL3X+BrRzWDbYZt7idqp8r1xpYbI+e64e/zapFPFnuvwC82FK6nhs+rkjBdodO4FztuSHf4aLDYu/BlUxzRLRyNAOh0RBYTse0c13fnGoha+4wYbfWVD6iS93HmtvmYwdFg7B5m51rJ4h40GhqWlxPEyWbKNQGp9trTn7LhVLsi1McWnbK7Si/8AXzFSBUMLs0tGatm8E4S45lyA17TZ7RoB03G1pFiO22kFe5RGlrOJkE1+aRkybMjSHeEm/YXqXK7yXXCsgDzzhce/9qLPFo3WbEREVmsKIiIiIiIiIiIiIiIiIiIiIiIiIiIiIiIiIiIiIiIiIi8uE64Qxl9rnQ1vWcczW9516hc6l8c4NBccAgFqxGH6zLeIB0WWc/e7SxndmefBtVP8LmM1y2gjOiz5bbdLGf8AR8KneMGGm0NNJUSHKcLnZxkrtA3AnyaNy19q6p0r3SyHKe8lzidZJuStWye05RrHVj+Yy5o+ce8qdL/FGIxicV1IuWtJNgCSdQ0nsXytsUJXNwW4ze00/s0hvJAABf4otDTvyeid2TtVnYuVnNMDjnj6N/ij0N7S3onsafiWruL2G30dRHUMz5B5zesw5nNPaP72OpbCUWEA9sVVAcsWD22+Njhzmd48nAbFqUw5LrxKP65Mew/L+4kKc3+aLN2hThF1087ZGNew3a4Ag7Qc4XYtrUBERERERERERERERERERERERERERERERERERERERERFF8K1fHSm3QiJa3e/Q93dnYPHtCy2Ha8xR5LDaSTmt/b1n+Ef3LRrVc4+YxjB9JaM2kk5kQ1tzc5/hGvaWrW8tVD3ltFDzn493zHsCmUzALZHYBV9woYz+01Ps8ZvFTkjNodJoe7u6I7HbVC0XrwTgx9TNHBELukdYbBrLjuAuT2K7p4Y6OAMFzWjH1KjucZHW71OOCXFjjJTWyDmxG0d9cls7vCD5u3LC8ImLHsVUSwWhmu5ltDT8bO4m43OGxXTgnBjKaGOCIWbG0AbTtcd5Nye1Y/HDF0V1K+HNljnRk6ni9u452nt3LTIcuO18yu5hus3DYfye8qxdTfxZoxWvqs3gjxn6VBIdr4r+b2f9DxKtJIy0lrgQWkgg6QRmIO8FfdJVuikZLGcl7CHNOwg3C3CupG1kDojtwPbsPzYq+J5jdnLafAFZkPMB6L7uZudpezvzvHj2KQqusAYabW00dREclxsdvFyt0g7QD5g71O8G1wmjD7WOhzeq4ZnN7jr1ix1qsyJVukjNPLz47vD9YcFlqYwDntwK9SIiv1FRERERERERERERERERERERERERERERERERcE2zlcrCYx1lwKdvxi790ei3jN29gfsWConZTxOlfgF6Y0vIaFiqmt417p3GzbWZfMGxjPlG+jK6R3ZIPRVAY64yGuqnSgni282IfsB6Vtrjd3eBqVg8K+M/EwikjP8Scc+2lsWgjxHN2ByqBUWRYHzOdXTc5+HYPlw7B2qXUODQIm4BFbXBLizxcRrZBzpRaO+qO+d3iI8mjaq/wAUMXTXVTIc+QOdI4amC1+85mje7cr/AAGxs+FjGDcGta0eQAAWH6ir8xgpmYux7t3j8xXqkitOedi7EURruFKhidkh75ba4mEt7nOIB7rr34Fx5pKtwZFKA86GSAscf5b5nHcCVqLqCpYzPdG4DfYVOErCbAQoFws4s8VKK2McyU2kt8MlszvEB5tO1V8tkcL4LZVQyU8o5sgsdoOkOG8GxHYteMK4MfTTSQSizo3EHYdhG4ixG4rdvp+v08OhefuZ6bOGHBV1VFmuzhgVLOC7Gf2ao9nkNopyBn0Nl0NPi6J8OxXfgqs4mXP0JSAdz9DHd+Zh8G9atBXtiLjEMIUg4w3kZzJRrObM/wAQz32g7FhytG6jqG18QuwcPnDvsXqAiRhiPgrXRY3AdeZY8l5u+Pmu/d1X2/cM/blDUsktkjkbKwPYbQb1CIINhRERZF8REREREREREREREREREREREREREREXVVVLYmOkebNaCT/8Gs7lCsIYSEMctVUHJsC9+uwAs1jdthZo2nPrWYw9WcZIIR0Y7OfvfpY3wizu0s2FU5wt4z5ThQxnMyzpba3aWM7hzjvI2LVcovdX1baGM/aL3H58tKnQjRMMhx2KC4bwu+rnkqJOk83tqa3Q1o3AWC8C5Uv4NMWPa6njZBeKCznX0Of8DPMZR3NtrWxTSx0kBebmtGHoFFa0yOs2lWHwc4sex0oc8Wmms599LR8DO4G53uOxQvhVxpdLOaKNxEUVssD45LA87aG3Attvutb611xnBFbUh2c8dL/7uWoZD/1la+olvIvHf+hgp9T/ABxhjVjEBRFvKrVdPBjjU6sgdFMcqWC3OOl7DfJLtpBBBPYdJWP4WsWOMjFbGOdEMmS2uO+Z3hJ8nblg+BwH2yU6uJN/qR2/2rdliD2ljgHNcCCDoIIsQdxC55XPGTspaSLC42d+IVrGNNDY5ayrP4k4yGhqmyEni38yUfsJ6Xa05/Ma1043YvGhqnwG5Z0o3H4oze3eM7TvasMt6Iiq4LMWvHkVW3sd2hbO01bxT2zg3baz7ZwYznyhtyekN2UBpUvBuqU4KcZ+PgNJIf4kA5t9LotA/pObsLVaOLlZmNO7SwXZvj0W8J5vYWbVr+SJXU0z6CXEXt7R8v4qTUND2iVvis2iItnUJERERERERERERERERERERERERF48K1/Exl+l2hres46B2azsAJ1L2KK4SrOOlJHQju1u92h7vMZI7HanKvylWijgMm3Ad6ywx6R1iwGMmHG0FK+dxynZ8m//AJJX3OftN3HYAdi1+qKh0j3SPJc55LnOOkkm5J71LeEzGf2up4qM3igJaLaHP0Pdv0ZI7DtUPUTItEYIdLJz33n8D8lZaiTOdYMAvuCB0jmsYC5ziGtA0kk2AHetg8VcX20NMyAWLhne4fFIekezQBuaFAOCTFjLea6Qc1l2xX1v0Of3A2G8nYrWVB9R1+kkFMw3Nx793h6qVSRWDPO1FQGPsORhGqG2TK/qa13+1f6o7hShycJSHrNjd9gb/wArx9MusqnN3tPqF9rB9g71E0RFv6q1ZPAtD/Eqn7Gxt8y8/wDKtRVzwLw2hqX7ZGt/pZf/ALVjLmWXXZ1dJ4egVzTCyIKJ8I+LHtlKXsF5obuZbS5vxs7wLje0bVRq2eVIcJWLHslVxjBaKe7m20Nf8bPM3G525XP03X40rz2t/I/PFRquL/mFH8B4YfSTx1EelhvbU5pzOadxFwthcH4SErIqqnOVcB7NWUCOcx2y4u07Dn1LWxWTwR4zZLnUMhzOu6K+p2l7O8c4bw7arLLlK4tbVxc+O/w/XpasNM8W5jsCr/palsjGyMN2uAI79o1Hcu1R3ANZxchhPRku5m5+l7e8XcN4fuUiVrR1TaqFsrdvkdoWCRhY4tKIiKWsaIiIiIiIiIiIiIiIiIi4e8AEkgAaSdAG9EWMw9XmNgYw2fJcAjS0fG/uBFv3Oaq34QcZBQ0mREcmWUZEYGlrQLOeP5RYDe4KVVNbxjn1Dzkttmys2RE25BOy+dx7bfCtf8cMYjXVT5s+QObGDqYNGbaTdx7dy1P/AHWv/wCqLzP79B2qf/RF/k5YRe3AuCX1c8dPH0nm19TRpc47gLnuXiVvcE+LPEwmskHPmFmX0ti2+Ii/YG7VeZTrRR05k24Dv+XqNDHpHWKbYNweyniZBELMjaGju1neTcneV6URcsc4uJccSrsCy5FTvDFDatjd1oW/2fIP8WVxKq+GmH+JSv2tkb5Fh/6KvPp91lc0bwfS38KNVD+MqtkRF0lVCubghhtQOd1pnnyaxv8AoqbqLcGUOTg2D93GO85H/wCgFKVyjKbs6slP+R8jYryEWRtRYfGvF9tdTPgNg7pRuPwyDons0g7nFZhFEikdE8PYbCL17cA4WFayzwuY5zHgtc0kOB0gg2IPeuaeodG9sjCWuYQ5rhpBBuD5qwuFvFnIeK6Mc2SzZban25r/ABAWO9o2quV1WiqmVkAlG3Edu0KkkYY3WLYXFzDja+lZOw5Ls17f+OVlibdhsRtBG1T3Bdfx0YfaztDm9Vw6Q7NYOsEHWtbuDLGf2Wp4mQ2ins030Nk0Md/fJPaNivPBtZxMoJ6Elmu3O0Md/wAntbqatfpbcmVxpnf1yXt7D8u4KS/+aPPGIxUpREW1qCiIiIiIiIiIiIiIiIiwWMdZe1OPiGVJ/JfM3xEEdjXbQsvWVbYmOkfoaL5tJ2ADWSbADaVCMJ4TFPFLVVBtYF77bcwaxu34WDbm2qjy1WmCHRx899w/PsFJp4851pwChXCzjPxUQoozz5ReS2qO+ZviI8mnaqkXrwvhR9VNJUS9KQ3OwDQGjcBYDsXkU3JtEKOnEe3E9/y5eJpNI61Z3EvFs19U2I34tvOlOxgOi+1xs3vJ1K/mMDQAAAALADQAMwAGxRrg+xZ9ipRli0stnybRm5rPCD5lyk60XLdfrdRY0/a24fk/Nis6aLMbfiUREVIpKKueGiG8NM/ZI8f1NB/4VjKD8L8N6BrurMw+bZG/7CtMjuza2M9vqLFgqBbGVTSIuCupKlWweJUORg+lb/8Akw/1DK/2s2vJgiDIp4WdWOMeTGhetcfqH58rnbyT5q/YLGgIiIsK9Ly4TwcyohfBKLskaWnbn0EbwbEbwFrxhnBL6WeSnk6UZtfU4aWuG4ix71siq/4WMWOOhFZGOfCLPt8UV9PhJv2E7Fsf0/X6CbQvP2v8js44cFDqos5ucMQqiV5cH+MYr6TIlOVLEMiQHS4EWa8/zC994Ko1ZvE7GM0NUybPkHmyAa2HSbbQbOHZbWtsyvQ63TkN5zbx7ePrYoMEmjdfgVs/gGvMjCx5u+Owcdbh8L+8DP8Aua7YsmobTVvFuZUMOU23Oyc4dE6xJG22Zw7CPiUxa4EXGcHWNB7F8yTXa3AC7nNuPfv8fdfJ4tG67ArlERWywIiIiIiIiIiLxYXr+JjLhYuPNYDoLje19wsSdzSvL3hjS5xsAX0C02BYjDlZxknFjoxG7t8lrgeEG/a4a2qmuFrGfjJBQxnmxkOktrktzW+EG/a7cp7jTh4YPpHzE5T9DMrS+V1zd3flOPYVQE0pe4vcS5ziSSdJJNyTvJWsZNYa+rdXSD7W3NHzd6nsU2U6JgjGO1fKmfBhix7VU8fILxQEHPodJpY3u6R7BtUQpaZ0r2xxgue8hrQNZJsAthcWcBNoqaOnbYlou53Week7zzDcApmXa/VoMxp+593cNpXimiz3WnALKIiLnCt0REREUX4SqUyYNnsLluQ/ua9pce5t1KF8vYHAtcAQRYg5wQcxBGsLNTzaGVsvRIPArw9uc0jetZF20lMZZGRtFy9zWgbS4gD/ACrSwvwORveXU0xiafge3LDdzXBwNtxv2rLYp8G0VC8TPeZpR0SW5LWXzEtbc57Xzk+S3+X6hpBEXMNrtgsOPbs81VtpZM6wqXgWzBcoi50rdERERF8vYHAtcAQRYg6CDmIO5fSIi1+xzxcNBVOiF+LdzoztYdAvtabtPZfWsGr14QsWfbaU5AvNFd8e12bnM8QHmGqil07I9frlOC7nNuPv4+tqpZ4tG/sVucE2M/GxGikPPhF476476PCT5OGxWri5WWvTn4RlR/yXsW+EkDsc3etWsD4VfSzx1EXSjN7aiNBadxFx3rYXBuExPFFVU5vcB7L7c4cx2z4mHZ3KqqhyZXCoH9clzuw/L+IWdn80eZtCniLpo6psrGyM0OF8+kbQRqIOYjaF3LagbbwoCIiL6iIiIiKKV9Zx0peOgy7Wb8/Pf3kWG5tx0llsYK4sYImGz5Li40tYLZbhsNiAN7hsKrXhHxkFFS8VEcmWYFjLfAwCznDZYWaN7ty1rLU75nNoYec/HsHy89g7VMpmhoMrsAq94R8Z/bKosYbxQXay2hzvjf3kWG5o2qJrhZDAOBn1lRHTx6XnOeq0Z3OPYL/2GtXsUcdJAGC5rR/6VHcTI63aVPOCPFi5dXyDMLsivt0Pf3dEdrtitJdFBQsgjZDGMlkbQ1o3Dbv133rvXMcoVjqyd0pw2DcNnzermKMRtsRERQVlRERERfMkgaC5xDQBckkAADSSToC+lT/CpjU6Wc0UZIiitlgfHJmPO2huYW23Oy1hk6hfWzaNtwxJ3BYZZRG20qYV/CpQxOyWukltriZdvc5xaD3XXswLwg0dW4RskLHnQyUZBcdjTnaTuvdUMi3B301SllgLrd9o9LFAFY+3YtnUUG4LcanVULqeZxdJDazjpdGcwudZac19hapytIq6Z9LM6J+I+WqyjeHtzgiIijL2iIiIipThOxY9lqePjFopyXZtDZNL29/SHadiutYrGbALa2mfTusCRdjuq8dF3nmO4lWmSq40dQHHmm492/wWCeLSNs2rXdWJwS4z8XIaGQ82Ql0V9T7c5viAv2t3qv6mmdE90cgLXMJa4HUQbEea+YZixwewlrmkEEaQQbgjsK6NWUzKyAxHbge3YVUxvMbrVtPgKs4uQxHoyklu6S13DxAX7Wu6ykirTFfDowhSMmByX6H5OlkrbG478lw3EKfYJr+OjDjYOHNeBqcNNtxzEbnBVGRKpxYaWXnx3eH69LFmqWC3PbgV7URFsKiIvmSQNBc4gAC5J0ADOSV9LA4xVmURTt0ZnSfy35rPEQSdzSPiUeqqG00TpX4D5YvbGF7g0LFVVcHF9TIckWvzs2RE0Ei+zNdx3uI1Ba+Y2YwOrqp85uG9GNp+GMdEdpzk73FWBwt4z5DBQxnnSWdLbUy/Nb4iLnc3eqoVJkSne8urZuc/Du+YdgUmoeBZG3AIri4KsWOIgNVIP4k45t9LYtI/qPO7A1V7iNi17dVNY4fwmc+U/tBzN7XHN2XOpX41thYZgNQ0DsUX6jr81opWG83nu2BZKSK055XKIi0hWSIiIiIiIiLXbGthbXVQdp46T+7yR/YhbEqteE7Eh8rvbaZpebASsaLuOSLCRo15rAgZ8wO1bF9PVUcFQWyGzOFlvaodWwuZaNiqxEXZTUr5XiONrnvdmDWglx7AF0MkAWlVSm/A6wmtkI0CF1+98dv8HyVxKLYgYpewQHjLGaWxfbOGgdFgOu1zc7SdgUpXMMs1TKmrc9mAsFu+xXNOwsYAUREVSpCIiIiIiIiqzhcxYs5tfGMzrNltt0Mf3jmnsbtVarZWvoWTxPhkGUyRpa4bjs36xvC15w9gZ9HUSU8mlhzHrNOdrh2ix8xqW/8A09X6aLQPP3Nw7v17Kqq4s12cMCs7wb4z+x1QY82ins119DXfA/uJsdztyvbB9ZxMocczH2a/cb2Y/uJyTudf4Vq4rv4OcZBW0nFSnKlhAY8H42EWa47bi4O9p2r5liJ1LMyviGFzhvHy7gkBD2mJ3grfRYrF+uL2GN5u+OwJOlzTfIed5AIO9rllVsMMrZmCRhuN6huaWmwrorqwQxukdezRoGkk5g0bySAN5UHwthUUsMtVObkXe63xONgGN+1g3ALNYarONlyB0Ijn/dIR/hrT5uOtqpbhYxm42YUcZ5kJu+3xS20eEHzcdi1qvcco1jaNnMbe4/OHeVNiGijMhxOChOE8IvqZnzym75HFx2DYBuAsBuAXmARZfFXCEFPUsnqWve2PnNawNN3jol2URmGntAWzPOijOY22wXAeQUQfcb1ceIeLPsNK1rh/Fk58m5xGZnhGbtytqkagPLJS/pVPlH605ZKX9Kp8o/WucT5OyhPI6R8ZtKtmyxNFgKnyKA8slL+lU+UfrTlkpf0qnyj9aw8kVvVletYj3qfIoDyyUv6VT5R+tOWSl/SqfKP1pyRW9WU1iPep8igPLJS/pVPlH61xyy0v6NT5RetfeR63qz5JrEe9T9FAOWWl/RqfKL1pyy0v6NT5RetOR63qz5JrEe9SyvxYpZ3ZU1PC9x0uLBlHtcM5Xfg7A0FOCIIo4r6choaT2kZz3qGcstL+jU+UXrTllpf0anyi9aynJ2Ui3MLXWbrbuFq86WG220KfooByy0v6NT5RetOWWl/RqfKL1rFyPW9WfJetYj3qfooByy0v6NT5RetOWWl/RqfKL1pyPW9WfJNYj3qfooByy0v6NT5RetOWWl/RqfKL1pyPW9WfJNYj3qfooByy0v6NT5RetOWWl/RqfKL1pyPW9WfJNYj3qfqCcKuLHHwCqjH8SAc62l0Wk/0nndhcuvllpf0anyi9aO4Y6UixhqCDqIise3nqVSUGUKWZsrIzd3YbQvEksT2lpKqFZjFPGF1DVMnFy3oyNHxRm2UO0ZiN7QvBhJ0RleacObEXEsa+2U1pz5JsSM2jToAXmXQnsbNGWvFzheO9VIJabQtmqWuDSypjOU21+bny4nWJttNrOG9oGsqYxyBwDmkEEXBGgg6CFRfBJjPlxmhkPOju6K+tl+c3wk37HblbGLtZkk07tV3R/wAt+czwki25wHwla3kmR1HO+glPa09ny/vtUucCRolb4qL4Uwi6ChlqG53tidJ2vLS8k+Ikla8yPLiXOJJJJJOkk5yTvJWzNVQCMuppAC0ghoOh8RzW32BySOw/EFWmEOBi7yaeoDWHQ2RhJbuyged5KNkyqioJZo6o5ricbDfw4+KyTMdK1pZgqwRWNyLy/MxfTf8AlOReX5mL6b/yrzluh6wcD7KNq8m5VyisbkXl+Zi+m/8AKci8vzMX03/lOW6HrBwPsmryblXKKxuReX5mL6b/AMpyLy/MxfTf+U5boesHA+yavJuVcorGHAvL8zF9N/5XPItL8zH9N3qTluh6zyPsmry7lXCKx+RaX5mP6bvUnItL8zH9N3qTluh6zyPsmry7lXCKx+RaX5mP6bvUnItL8zH9N3qTluh6zyPsmry7lXCKx+RaX5mP6bvUnItL8zH9N3qTluh6zyPsmry7lXCKx+RaX5mP6bvUnItL8zH9N3qTluh6zyPsmry7lXCKx+RaX5mP6bvUnItL8zH9N3qTluh6zyPsmry7lXCKx+RaX5mP6bvUnItL8zH9N3qTluh6zyPsmry7lXCKx+RaX5mP6bvUnItL8zH9N3qTluh6zyPsmry7lXCKx+RaX5mP6bvUnItL8zH9N3qTluh6zyPsmry7lXCKx+RaX5mP6bvUnItL8zH9N3qTluh6zyPsmry7lAsF4SfTTRzxGzo3Bw37QdxFwe1bC4WrnQRGoYDlR2LRru7mH+zyoXi/wRshlbLUS8dkEEMazJaSM4yySSRfVm/0rHwfRCokySLxsvl7C6xAZ258o7LN2qkq6iOvroRS3lptLrNloO3dfxUhjDFG7P27FJKyiZM3JkaHC9xpBB2tcM7TvG1VfWYYlZI9jX5mkgXDSbDeRcrlFb5XhjfDnOaCbcbFHp3EOsBXT7+m6/2s/Ce/puv9rPwiLVtDH0RwCn5xT39N1/tZ+E9/Tdf7WfhETQx9EcAmcU9/Tdf7WfhPf03X+1n4RE0MfRHAJnFPf03X+1n4T39N1/tZ+ERNDH0RwCZxT39N1/tZ+E9/Tdf7WfhETQx9EcAmcU9/Tdf7WfhPf03X+1n4RE0MfRHAJnFPf03X+1n4T39N1/tZ+ERNDH0RwCZxT39N1/tZ+E9/Tdf7WfhETQx9EcAmcU9/Tdf7WfhPf03X+1n4RE0MfRHAJnFPf03X+1n4T39N1/tZ+ERNDH0RwCZxT39N1/tZ+E9/Tdf7WfhETQx9EcAmcU9/Tdf7WfhPf03X+1n4RE0MfRHAJnFPf03X+1n4T39N1/tZ+ERNDH0RwCZxWSxdrH1FQ2KVxLTe4HMP9TLH+6saCBrGhjGhrRoAFgOwIi2/JcTGU4LWgW7gq6dxLr1//9k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5" name="AutoShape 4" descr="data:image/jpeg;base64,/9j/4AAQSkZJRgABAQAAAQABAAD/2wCEAAkGBhQQERQQEBQSExUUGRkaGBUUFhQXFRUXGBgVFhcXExUXHCYgFxojGRgVIC8gIycpLSwtFR8xNTAqNSYrLCkBCQoKDgwOGg8PGiwkHiI2KjEyKi0sLCw1NC0xLyovLyovLCw1LCwvLDQ0LDQ1LSwsLCwsNC8sLy8sLCwsNSksLP/AABEIANMA7wMBIgACEQEDEQH/xAAcAAEAAgIDAQAAAAAAAAAAAAAABgcFCAEDBAL/xABAEAABAwIACAsHAgcAAwEAAAABAAIDBBEFBhIhMUFRYQcTFyIyUnGBgpHSFBVCVJOi0VNiI3KSobHBwkOy4WP/xAAbAQEAAgMBAQAAAAAAAAAAAAAABAUDBgcCAf/EADkRAAEDAQMHCwQCAQUAAAAAAAEAAgMEESExBRITFEFRkRUyUlNhcYGhsdHwBiLB4SMzYiQ1QmPx/9oADAMBAAIRAxEAPwC8URERERERERERERERERERERERFisN4UMdo47cY4Xuc4Y3RlEayTmA7ToBWRqahsbHPebNaCSdgGcqF12EQxstVOckWL3X+BrRzWDbYZt7idqp8r1xpYbI+e64e/zapFPFnuvwC82FK6nhs+rkjBdodO4FztuSHf4aLDYu/BlUxzRLRyNAOh0RBYTse0c13fnGoha+4wYbfWVD6iS93HmtvmYwdFg7B5m51rJ4h40GhqWlxPEyWbKNQGp9trTn7LhVLsi1McWnbK7Si/8AXzFSBUMLs0tGatm8E4S45lyA17TZ7RoB03G1pFiO22kFe5RGlrOJkE1+aRkybMjSHeEm/YXqXK7yXXCsgDzzhce/9qLPFo3WbEREVmsKIiIiIiIiIiIiIiIiIiIiIiIiIiIiIiIiIiIiIiIiIi8uE64Qxl9rnQ1vWcczW9516hc6l8c4NBccAgFqxGH6zLeIB0WWc/e7SxndmefBtVP8LmM1y2gjOiz5bbdLGf8AR8KneMGGm0NNJUSHKcLnZxkrtA3AnyaNy19q6p0r3SyHKe8lzidZJuStWye05RrHVj+Yy5o+ce8qdL/FGIxicV1IuWtJNgCSdQ0nsXytsUJXNwW4ze00/s0hvJAABf4otDTvyeid2TtVnYuVnNMDjnj6N/ij0N7S3onsafiWruL2G30dRHUMz5B5zesw5nNPaP72OpbCUWEA9sVVAcsWD22+Njhzmd48nAbFqUw5LrxKP65Mew/L+4kKc3+aLN2hThF1087ZGNew3a4Ag7Qc4XYtrUBERERERERERERERERERERERERERERERERERERERERFF8K1fHSm3QiJa3e/Q93dnYPHtCy2Ha8xR5LDaSTmt/b1n+Ef3LRrVc4+YxjB9JaM2kk5kQ1tzc5/hGvaWrW8tVD3ltFDzn493zHsCmUzALZHYBV9woYz+01Ps8ZvFTkjNodJoe7u6I7HbVC0XrwTgx9TNHBELukdYbBrLjuAuT2K7p4Y6OAMFzWjH1KjucZHW71OOCXFjjJTWyDmxG0d9cls7vCD5u3LC8ImLHsVUSwWhmu5ltDT8bO4m43OGxXTgnBjKaGOCIWbG0AbTtcd5Nye1Y/HDF0V1K+HNljnRk6ni9u452nt3LTIcuO18yu5hus3DYfye8qxdTfxZoxWvqs3gjxn6VBIdr4r+b2f9DxKtJIy0lrgQWkgg6QRmIO8FfdJVuikZLGcl7CHNOwg3C3CupG1kDojtwPbsPzYq+J5jdnLafAFZkPMB6L7uZudpezvzvHj2KQqusAYabW00dREclxsdvFyt0g7QD5g71O8G1wmjD7WOhzeq4ZnN7jr1ix1qsyJVukjNPLz47vD9YcFlqYwDntwK9SIiv1FRERERERERERERERERERERERERERERERERcE2zlcrCYx1lwKdvxi790ei3jN29gfsWConZTxOlfgF6Y0vIaFiqmt417p3GzbWZfMGxjPlG+jK6R3ZIPRVAY64yGuqnSgni282IfsB6Vtrjd3eBqVg8K+M/EwikjP8Scc+2lsWgjxHN2ByqBUWRYHzOdXTc5+HYPlw7B2qXUODQIm4BFbXBLizxcRrZBzpRaO+qO+d3iI8mjaq/wAUMXTXVTIc+QOdI4amC1+85mje7cr/AAGxs+FjGDcGta0eQAAWH6ir8xgpmYux7t3j8xXqkitOedi7EURruFKhidkh75ba4mEt7nOIB7rr34Fx5pKtwZFKA86GSAscf5b5nHcCVqLqCpYzPdG4DfYVOErCbAQoFws4s8VKK2McyU2kt8MlszvEB5tO1V8tkcL4LZVQyU8o5sgsdoOkOG8GxHYteMK4MfTTSQSizo3EHYdhG4ixG4rdvp+v08OhefuZ6bOGHBV1VFmuzhgVLOC7Gf2ao9nkNopyBn0Nl0NPi6J8OxXfgqs4mXP0JSAdz9DHd+Zh8G9atBXtiLjEMIUg4w3kZzJRrObM/wAQz32g7FhytG6jqG18QuwcPnDvsXqAiRhiPgrXRY3AdeZY8l5u+Pmu/d1X2/cM/blDUsktkjkbKwPYbQb1CIINhRERZF8REREREREREREREREREREREREREREXVVVLYmOkebNaCT/8Gs7lCsIYSEMctVUHJsC9+uwAs1jdthZo2nPrWYw9WcZIIR0Y7OfvfpY3wizu0s2FU5wt4z5ThQxnMyzpba3aWM7hzjvI2LVcovdX1baGM/aL3H58tKnQjRMMhx2KC4bwu+rnkqJOk83tqa3Q1o3AWC8C5Uv4NMWPa6njZBeKCznX0Of8DPMZR3NtrWxTSx0kBebmtGHoFFa0yOs2lWHwc4sex0oc8Wmms599LR8DO4G53uOxQvhVxpdLOaKNxEUVssD45LA87aG3Attvutb611xnBFbUh2c8dL/7uWoZD/1la+olvIvHf+hgp9T/ABxhjVjEBRFvKrVdPBjjU6sgdFMcqWC3OOl7DfJLtpBBBPYdJWP4WsWOMjFbGOdEMmS2uO+Z3hJ8nblg+BwH2yU6uJN/qR2/2rdliD2ljgHNcCCDoIIsQdxC55XPGTspaSLC42d+IVrGNNDY5ayrP4k4yGhqmyEni38yUfsJ6Xa05/Ma1043YvGhqnwG5Z0o3H4oze3eM7TvasMt6Iiq4LMWvHkVW3sd2hbO01bxT2zg3baz7ZwYznyhtyekN2UBpUvBuqU4KcZ+PgNJIf4kA5t9LotA/pObsLVaOLlZmNO7SwXZvj0W8J5vYWbVr+SJXU0z6CXEXt7R8v4qTUND2iVvis2iItnUJERERERERERERERERERERERERF48K1/Exl+l2hres46B2azsAJ1L2KK4SrOOlJHQju1u92h7vMZI7HanKvylWijgMm3Ad6ywx6R1iwGMmHG0FK+dxynZ8m//AJJX3OftN3HYAdi1+qKh0j3SPJc55LnOOkkm5J71LeEzGf2up4qM3igJaLaHP0Pdv0ZI7DtUPUTItEYIdLJz33n8D8lZaiTOdYMAvuCB0jmsYC5ziGtA0kk2AHetg8VcX20NMyAWLhne4fFIekezQBuaFAOCTFjLea6Qc1l2xX1v0Of3A2G8nYrWVB9R1+kkFMw3Nx793h6qVSRWDPO1FQGPsORhGqG2TK/qa13+1f6o7hShycJSHrNjd9gb/wArx9MusqnN3tPqF9rB9g71E0RFv6q1ZPAtD/Eqn7Gxt8y8/wDKtRVzwLw2hqX7ZGt/pZf/ALVjLmWXXZ1dJ4egVzTCyIKJ8I+LHtlKXsF5obuZbS5vxs7wLje0bVRq2eVIcJWLHslVxjBaKe7m20Nf8bPM3G525XP03X40rz2t/I/PFRquL/mFH8B4YfSTx1EelhvbU5pzOadxFwthcH4SErIqqnOVcB7NWUCOcx2y4u07Dn1LWxWTwR4zZLnUMhzOu6K+p2l7O8c4bw7arLLlK4tbVxc+O/w/XpasNM8W5jsCr/palsjGyMN2uAI79o1Hcu1R3ANZxchhPRku5m5+l7e8XcN4fuUiVrR1TaqFsrdvkdoWCRhY4tKIiKWsaIiIiIiIiIiIiIiIiIi4e8AEkgAaSdAG9EWMw9XmNgYw2fJcAjS0fG/uBFv3Oaq34QcZBQ0mREcmWUZEYGlrQLOeP5RYDe4KVVNbxjn1Dzkttmys2RE25BOy+dx7bfCtf8cMYjXVT5s+QObGDqYNGbaTdx7dy1P/AHWv/wCqLzP79B2qf/RF/k5YRe3AuCX1c8dPH0nm19TRpc47gLnuXiVvcE+LPEwmskHPmFmX0ti2+Ii/YG7VeZTrRR05k24Dv+XqNDHpHWKbYNweyniZBELMjaGju1neTcneV6URcsc4uJccSrsCy5FTvDFDatjd1oW/2fIP8WVxKq+GmH+JSv2tkb5Fh/6KvPp91lc0bwfS38KNVD+MqtkRF0lVCubghhtQOd1pnnyaxv8AoqbqLcGUOTg2D93GO85H/wCgFKVyjKbs6slP+R8jYryEWRtRYfGvF9tdTPgNg7pRuPwyDons0g7nFZhFEikdE8PYbCL17cA4WFayzwuY5zHgtc0kOB0gg2IPeuaeodG9sjCWuYQ5rhpBBuD5qwuFvFnIeK6Mc2SzZban25r/ABAWO9o2quV1WiqmVkAlG3Edu0KkkYY3WLYXFzDja+lZOw5Ls17f+OVlibdhsRtBG1T3Bdfx0YfaztDm9Vw6Q7NYOsEHWtbuDLGf2Wp4mQ2ins030Nk0Md/fJPaNivPBtZxMoJ6Elmu3O0Md/wAntbqatfpbcmVxpnf1yXt7D8u4KS/+aPPGIxUpREW1qCiIiIiIiIiIiIiIiIiwWMdZe1OPiGVJ/JfM3xEEdjXbQsvWVbYmOkfoaL5tJ2ADWSbADaVCMJ4TFPFLVVBtYF77bcwaxu34WDbm2qjy1WmCHRx899w/PsFJp4851pwChXCzjPxUQoozz5ReS2qO+ZviI8mnaqkXrwvhR9VNJUS9KQ3OwDQGjcBYDsXkU3JtEKOnEe3E9/y5eJpNI61Z3EvFs19U2I34tvOlOxgOi+1xs3vJ1K/mMDQAAAALADQAMwAGxRrg+xZ9ipRli0stnybRm5rPCD5lyk60XLdfrdRY0/a24fk/Nis6aLMbfiUREVIpKKueGiG8NM/ZI8f1NB/4VjKD8L8N6BrurMw+bZG/7CtMjuza2M9vqLFgqBbGVTSIuCupKlWweJUORg+lb/8Akw/1DK/2s2vJgiDIp4WdWOMeTGhetcfqH58rnbyT5q/YLGgIiIsK9Ly4TwcyohfBKLskaWnbn0EbwbEbwFrxhnBL6WeSnk6UZtfU4aWuG4ix71siq/4WMWOOhFZGOfCLPt8UV9PhJv2E7Fsf0/X6CbQvP2v8js44cFDqos5ucMQqiV5cH+MYr6TIlOVLEMiQHS4EWa8/zC994Ko1ZvE7GM0NUybPkHmyAa2HSbbQbOHZbWtsyvQ63TkN5zbx7ePrYoMEmjdfgVs/gGvMjCx5u+Owcdbh8L+8DP8Aua7YsmobTVvFuZUMOU23Oyc4dE6xJG22Zw7CPiUxa4EXGcHWNB7F8yTXa3AC7nNuPfv8fdfJ4tG67ArlERWywIiIiIiIiIiLxYXr+JjLhYuPNYDoLje19wsSdzSvL3hjS5xsAX0C02BYjDlZxknFjoxG7t8lrgeEG/a4a2qmuFrGfjJBQxnmxkOktrktzW+EG/a7cp7jTh4YPpHzE5T9DMrS+V1zd3flOPYVQE0pe4vcS5ziSSdJJNyTvJWsZNYa+rdXSD7W3NHzd6nsU2U6JgjGO1fKmfBhix7VU8fILxQEHPodJpY3u6R7BtUQpaZ0r2xxgue8hrQNZJsAthcWcBNoqaOnbYlou53Week7zzDcApmXa/VoMxp+593cNpXimiz3WnALKIiLnCt0REREUX4SqUyYNnsLluQ/ua9pce5t1KF8vYHAtcAQRYg5wQcxBGsLNTzaGVsvRIPArw9uc0jetZF20lMZZGRtFy9zWgbS4gD/ACrSwvwORveXU0xiafge3LDdzXBwNtxv2rLYp8G0VC8TPeZpR0SW5LWXzEtbc57Xzk+S3+X6hpBEXMNrtgsOPbs81VtpZM6wqXgWzBcoi50rdERERF8vYHAtcAQRYg6CDmIO5fSIi1+xzxcNBVOiF+LdzoztYdAvtabtPZfWsGr14QsWfbaU5AvNFd8e12bnM8QHmGqil07I9frlOC7nNuPv4+tqpZ4tG/sVucE2M/GxGikPPhF476476PCT5OGxWri5WWvTn4RlR/yXsW+EkDsc3etWsD4VfSzx1EXSjN7aiNBadxFx3rYXBuExPFFVU5vcB7L7c4cx2z4mHZ3KqqhyZXCoH9clzuw/L+IWdn80eZtCniLpo6psrGyM0OF8+kbQRqIOYjaF3LagbbwoCIiL6iIiIiKKV9Zx0peOgy7Wb8/Pf3kWG5tx0llsYK4sYImGz5Li40tYLZbhsNiAN7hsKrXhHxkFFS8VEcmWYFjLfAwCznDZYWaN7ty1rLU75nNoYec/HsHy89g7VMpmhoMrsAq94R8Z/bKosYbxQXay2hzvjf3kWG5o2qJrhZDAOBn1lRHTx6XnOeq0Z3OPYL/2GtXsUcdJAGC5rR/6VHcTI63aVPOCPFi5dXyDMLsivt0Pf3dEdrtitJdFBQsgjZDGMlkbQ1o3Dbv133rvXMcoVjqyd0pw2DcNnzermKMRtsRERQVlRERERfMkgaC5xDQBckkAADSSToC+lT/CpjU6Wc0UZIiitlgfHJmPO2huYW23Oy1hk6hfWzaNtwxJ3BYZZRG20qYV/CpQxOyWukltriZdvc5xaD3XXswLwg0dW4RskLHnQyUZBcdjTnaTuvdUMi3B301SllgLrd9o9LFAFY+3YtnUUG4LcanVULqeZxdJDazjpdGcwudZac19hapytIq6Z9LM6J+I+WqyjeHtzgiIijL2iIiIipThOxY9lqePjFopyXZtDZNL29/SHadiutYrGbALa2mfTusCRdjuq8dF3nmO4lWmSq40dQHHmm492/wWCeLSNs2rXdWJwS4z8XIaGQ82Ql0V9T7c5viAv2t3qv6mmdE90cgLXMJa4HUQbEea+YZixwewlrmkEEaQQbgjsK6NWUzKyAxHbge3YVUxvMbrVtPgKs4uQxHoyklu6S13DxAX7Wu6ykirTFfDowhSMmByX6H5OlkrbG478lw3EKfYJr+OjDjYOHNeBqcNNtxzEbnBVGRKpxYaWXnx3eH69LFmqWC3PbgV7URFsKiIvmSQNBc4gAC5J0ADOSV9LA4xVmURTt0ZnSfy35rPEQSdzSPiUeqqG00TpX4D5YvbGF7g0LFVVcHF9TIckWvzs2RE0Ei+zNdx3uI1Ba+Y2YwOrqp85uG9GNp+GMdEdpzk73FWBwt4z5DBQxnnSWdLbUy/Nb4iLnc3eqoVJkSne8urZuc/Du+YdgUmoeBZG3AIri4KsWOIgNVIP4k45t9LYtI/qPO7A1V7iNi17dVNY4fwmc+U/tBzN7XHN2XOpX41thYZgNQ0DsUX6jr81opWG83nu2BZKSK055XKIi0hWSIiIiIiIiLXbGthbXVQdp46T+7yR/YhbEqteE7Eh8rvbaZpebASsaLuOSLCRo15rAgZ8wO1bF9PVUcFQWyGzOFlvaodWwuZaNiqxEXZTUr5XiONrnvdmDWglx7AF0MkAWlVSm/A6wmtkI0CF1+98dv8HyVxKLYgYpewQHjLGaWxfbOGgdFgOu1zc7SdgUpXMMs1TKmrc9mAsFu+xXNOwsYAUREVSpCIiIiIiIiqzhcxYs5tfGMzrNltt0Mf3jmnsbtVarZWvoWTxPhkGUyRpa4bjs36xvC15w9gZ9HUSU8mlhzHrNOdrh2ix8xqW/8A09X6aLQPP3Nw7v17Kqq4s12cMCs7wb4z+x1QY82ins119DXfA/uJsdztyvbB9ZxMocczH2a/cb2Y/uJyTudf4Vq4rv4OcZBW0nFSnKlhAY8H42EWa47bi4O9p2r5liJ1LMyviGFzhvHy7gkBD2mJ3grfRYrF+uL2GN5u+OwJOlzTfIed5AIO9rllVsMMrZmCRhuN6huaWmwrorqwQxukdezRoGkk5g0bySAN5UHwthUUsMtVObkXe63xONgGN+1g3ALNYarONlyB0Ijn/dIR/hrT5uOtqpbhYxm42YUcZ5kJu+3xS20eEHzcdi1qvcco1jaNnMbe4/OHeVNiGijMhxOChOE8IvqZnzym75HFx2DYBuAsBuAXmARZfFXCEFPUsnqWve2PnNawNN3jol2URmGntAWzPOijOY22wXAeQUQfcb1ceIeLPsNK1rh/Fk58m5xGZnhGbtytqkagPLJS/pVPlH605ZKX9Kp8o/WucT5OyhPI6R8ZtKtmyxNFgKnyKA8slL+lU+UfrTlkpf0qnyj9aw8kVvVletYj3qfIoDyyUv6VT5R+tOWSl/SqfKP1pyRW9WU1iPep8igPLJS/pVPlH61xyy0v6NT5RetfeR63qz5JrEe9T9FAOWWl/RqfKL1pyy0v6NT5RetOR63qz5JrEe9SyvxYpZ3ZU1PC9x0uLBlHtcM5Xfg7A0FOCIIo4r6choaT2kZz3qGcstL+jU+UXrTllpf0anyi9aynJ2Ui3MLXWbrbuFq86WG220KfooByy0v6NT5RetOWWl/RqfKL1rFyPW9WfJetYj3qfooByy0v6NT5RetOWWl/RqfKL1pyPW9WfJNYj3qfooByy0v6NT5RetOWWl/RqfKL1pyPW9WfJNYj3qfooByy0v6NT5RetOWWl/RqfKL1pyPW9WfJNYj3qfqCcKuLHHwCqjH8SAc62l0Wk/0nndhcuvllpf0anyi9aO4Y6UixhqCDqIise3nqVSUGUKWZsrIzd3YbQvEksT2lpKqFZjFPGF1DVMnFy3oyNHxRm2UO0ZiN7QvBhJ0RleacObEXEsa+2U1pz5JsSM2jToAXmXQnsbNGWvFzheO9VIJabQtmqWuDSypjOU21+bny4nWJttNrOG9oGsqYxyBwDmkEEXBGgg6CFRfBJjPlxmhkPOju6K+tl+c3wk37HblbGLtZkk07tV3R/wAt+czwki25wHwla3kmR1HO+glPa09ny/vtUucCRolb4qL4Uwi6ChlqG53tidJ2vLS8k+Ikla8yPLiXOJJJJJOkk5yTvJWzNVQCMuppAC0ghoOh8RzW32BySOw/EFWmEOBi7yaeoDWHQ2RhJbuyged5KNkyqioJZo6o5ricbDfw4+KyTMdK1pZgqwRWNyLy/MxfTf8AlOReX5mL6b/yrzluh6wcD7KNq8m5VyisbkXl+Zi+m/8AKci8vzMX03/lOW6HrBwPsmryblXKKxuReX5mL6b/AMpyLy/MxfTf+U5boesHA+yavJuVcorGHAvL8zF9N/5XPItL8zH9N3qTluh6zyPsmry7lXCKx+RaX5mP6bvUnItL8zH9N3qTluh6zyPsmry7lXCKx+RaX5mP6bvUnItL8zH9N3qTluh6zyPsmry7lXCKx+RaX5mP6bvUnItL8zH9N3qTluh6zyPsmry7lXCKx+RaX5mP6bvUnItL8zH9N3qTluh6zyPsmry7lXCKx+RaX5mP6bvUnItL8zH9N3qTluh6zyPsmry7lXCKx+RaX5mP6bvUnItL8zH9N3qTluh6zyPsmry7lXCKx+RaX5mP6bvUnItL8zH9N3qTluh6zyPsmry7lXCKx+RaX5mP6bvUnItL8zH9N3qTluh6zyPsmry7lXCKx+RaX5mP6bvUnItL8zH9N3qTluh6zyPsmry7lAsF4SfTTRzxGzo3Bw37QdxFwe1bC4WrnQRGoYDlR2LRru7mH+zyoXi/wRshlbLUS8dkEEMazJaSM4yySSRfVm/0rHwfRCokySLxsvl7C6xAZ258o7LN2qkq6iOvroRS3lptLrNloO3dfxUhjDFG7P27FJKyiZM3JkaHC9xpBB2tcM7TvG1VfWYYlZI9jX5mkgXDSbDeRcrlFb5XhjfDnOaCbcbFHp3EOsBXT7+m6/2s/Ce/puv9rPwiLVtDH0RwCn5xT39N1/tZ+E9/Tdf7WfhETQx9EcAmcU9/Tdf7WfhPf03X+1n4RE0MfRHAJnFPf03X+1n4T39N1/tZ+ERNDH0RwCZxT39N1/tZ+E9/Tdf7WfhETQx9EcAmcU9/Tdf7WfhPf03X+1n4RE0MfRHAJnFPf03X+1n4T39N1/tZ+ERNDH0RwCZxT39N1/tZ+E9/Tdf7WfhETQx9EcAmcU9/Tdf7WfhPf03X+1n4RE0MfRHAJnFPf03X+1n4T39N1/tZ+ERNDH0RwCZxT39N1/tZ+E9/Tdf7WfhETQx9EcAmcU9/Tdf7WfhPf03X+1n4RE0MfRHAJnFPf03X+1n4T39N1/tZ+ERNDH0RwCZxWSxdrH1FQ2KVxLTe4HMP9TLH+6saCBrGhjGhrRoAFgOwIi2/JcTGU4LWgW7gq6dxLr1//9k="/>
          <p:cNvSpPr>
            <a:spLocks noChangeAspect="1" noChangeArrowheads="1"/>
          </p:cNvSpPr>
          <p:nvPr/>
        </p:nvSpPr>
        <p:spPr bwMode="auto">
          <a:xfrm>
            <a:off x="152400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6" name="AutoShape 6" descr="data:image/jpeg;base64,/9j/4AAQSkZJRgABAQAAAQABAAD/2wCEAAkGBhQQERQQEBQSExUUGRkaGBUUFhQXFRUXGBgVFhcXExUXHCYgFxojGRgVIC8gIycpLSwtFR8xNTAqNSYrLCkBCQoKDgwOGg8PGiwkHiI2KjEyKi0sLCw1NC0xLyovLyovLCw1LCwvLDQ0LDQ1LSwsLCwsNC8sLy8sLCwsNSksLP/AABEIANMA7wMBIgACEQEDEQH/xAAcAAEAAgIDAQAAAAAAAAAAAAAABgcFCAEDBAL/xABAEAABAwIACAsHAgcAAwEAAAABAAIDBBEFBhIhMUFRYQcTFyIyUnGBgpHSFBVCVJOi0VNiI3KSobHBwkOy4WP/xAAbAQEAAgMBAQAAAAAAAAAAAAAABAUDBgcCAf/EADkRAAEDAQMHCwQCAQUAAAAAAAEAAgMEESExBRITFEFRkRUyUlNhcYGhsdHwBiLB4SMzYiQ1QmPx/9oADAMBAAIRAxEAPwC8URERERERERERERERERERERERFisN4UMdo47cY4Xuc4Y3RlEayTmA7ToBWRqahsbHPebNaCSdgGcqF12EQxstVOckWL3X+BrRzWDbYZt7idqp8r1xpYbI+e64e/zapFPFnuvwC82FK6nhs+rkjBdodO4FztuSHf4aLDYu/BlUxzRLRyNAOh0RBYTse0c13fnGoha+4wYbfWVD6iS93HmtvmYwdFg7B5m51rJ4h40GhqWlxPEyWbKNQGp9trTn7LhVLsi1McWnbK7Si/8AXzFSBUMLs0tGatm8E4S45lyA17TZ7RoB03G1pFiO22kFe5RGlrOJkE1+aRkybMjSHeEm/YXqXK7yXXCsgDzzhce/9qLPFo3WbEREVmsKIiIiIiIiIiIiIiIiIiIiIiIiIiIiIiIiIiIiIiIiIi8uE64Qxl9rnQ1vWcczW9516hc6l8c4NBccAgFqxGH6zLeIB0WWc/e7SxndmefBtVP8LmM1y2gjOiz5bbdLGf8AR8KneMGGm0NNJUSHKcLnZxkrtA3AnyaNy19q6p0r3SyHKe8lzidZJuStWye05RrHVj+Yy5o+ce8qdL/FGIxicV1IuWtJNgCSdQ0nsXytsUJXNwW4ze00/s0hvJAABf4otDTvyeid2TtVnYuVnNMDjnj6N/ij0N7S3onsafiWruL2G30dRHUMz5B5zesw5nNPaP72OpbCUWEA9sVVAcsWD22+Njhzmd48nAbFqUw5LrxKP65Mew/L+4kKc3+aLN2hThF1087ZGNew3a4Ag7Qc4XYtrUBERERERERERERERERERERERERERERERERERERERERFF8K1fHSm3QiJa3e/Q93dnYPHtCy2Ha8xR5LDaSTmt/b1n+Ef3LRrVc4+YxjB9JaM2kk5kQ1tzc5/hGvaWrW8tVD3ltFDzn493zHsCmUzALZHYBV9woYz+01Ps8ZvFTkjNodJoe7u6I7HbVC0XrwTgx9TNHBELukdYbBrLjuAuT2K7p4Y6OAMFzWjH1KjucZHW71OOCXFjjJTWyDmxG0d9cls7vCD5u3LC8ImLHsVUSwWhmu5ltDT8bO4m43OGxXTgnBjKaGOCIWbG0AbTtcd5Nye1Y/HDF0V1K+HNljnRk6ni9u452nt3LTIcuO18yu5hus3DYfye8qxdTfxZoxWvqs3gjxn6VBIdr4r+b2f9DxKtJIy0lrgQWkgg6QRmIO8FfdJVuikZLGcl7CHNOwg3C3CupG1kDojtwPbsPzYq+J5jdnLafAFZkPMB6L7uZudpezvzvHj2KQqusAYabW00dREclxsdvFyt0g7QD5g71O8G1wmjD7WOhzeq4ZnN7jr1ix1qsyJVukjNPLz47vD9YcFlqYwDntwK9SIiv1FRERERERERERERERERERERERERERERERERcE2zlcrCYx1lwKdvxi790ei3jN29gfsWConZTxOlfgF6Y0vIaFiqmt417p3GzbWZfMGxjPlG+jK6R3ZIPRVAY64yGuqnSgni282IfsB6Vtrjd3eBqVg8K+M/EwikjP8Scc+2lsWgjxHN2ByqBUWRYHzOdXTc5+HYPlw7B2qXUODQIm4BFbXBLizxcRrZBzpRaO+qO+d3iI8mjaq/wAUMXTXVTIc+QOdI4amC1+85mje7cr/AAGxs+FjGDcGta0eQAAWH6ir8xgpmYux7t3j8xXqkitOedi7EURruFKhidkh75ba4mEt7nOIB7rr34Fx5pKtwZFKA86GSAscf5b5nHcCVqLqCpYzPdG4DfYVOErCbAQoFws4s8VKK2McyU2kt8MlszvEB5tO1V8tkcL4LZVQyU8o5sgsdoOkOG8GxHYteMK4MfTTSQSizo3EHYdhG4ixG4rdvp+v08OhefuZ6bOGHBV1VFmuzhgVLOC7Gf2ao9nkNopyBn0Nl0NPi6J8OxXfgqs4mXP0JSAdz9DHd+Zh8G9atBXtiLjEMIUg4w3kZzJRrObM/wAQz32g7FhytG6jqG18QuwcPnDvsXqAiRhiPgrXRY3AdeZY8l5u+Pmu/d1X2/cM/blDUsktkjkbKwPYbQb1CIINhRERZF8REREREREREREREREREREREREREREXVVVLYmOkebNaCT/8Gs7lCsIYSEMctVUHJsC9+uwAs1jdthZo2nPrWYw9WcZIIR0Y7OfvfpY3wizu0s2FU5wt4z5ThQxnMyzpba3aWM7hzjvI2LVcovdX1baGM/aL3H58tKnQjRMMhx2KC4bwu+rnkqJOk83tqa3Q1o3AWC8C5Uv4NMWPa6njZBeKCznX0Of8DPMZR3NtrWxTSx0kBebmtGHoFFa0yOs2lWHwc4sex0oc8Wmms599LR8DO4G53uOxQvhVxpdLOaKNxEUVssD45LA87aG3Attvutb611xnBFbUh2c8dL/7uWoZD/1la+olvIvHf+hgp9T/ABxhjVjEBRFvKrVdPBjjU6sgdFMcqWC3OOl7DfJLtpBBBPYdJWP4WsWOMjFbGOdEMmS2uO+Z3hJ8nblg+BwH2yU6uJN/qR2/2rdliD2ljgHNcCCDoIIsQdxC55XPGTspaSLC42d+IVrGNNDY5ayrP4k4yGhqmyEni38yUfsJ6Xa05/Ma1043YvGhqnwG5Z0o3H4oze3eM7TvasMt6Iiq4LMWvHkVW3sd2hbO01bxT2zg3baz7ZwYznyhtyekN2UBpUvBuqU4KcZ+PgNJIf4kA5t9LotA/pObsLVaOLlZmNO7SwXZvj0W8J5vYWbVr+SJXU0z6CXEXt7R8v4qTUND2iVvis2iItnUJERERERERERERERERERERERERF48K1/Exl+l2hres46B2azsAJ1L2KK4SrOOlJHQju1u92h7vMZI7HanKvylWijgMm3Ad6ywx6R1iwGMmHG0FK+dxynZ8m//AJJX3OftN3HYAdi1+qKh0j3SPJc55LnOOkkm5J71LeEzGf2up4qM3igJaLaHP0Pdv0ZI7DtUPUTItEYIdLJz33n8D8lZaiTOdYMAvuCB0jmsYC5ziGtA0kk2AHetg8VcX20NMyAWLhne4fFIekezQBuaFAOCTFjLea6Qc1l2xX1v0Of3A2G8nYrWVB9R1+kkFMw3Nx793h6qVSRWDPO1FQGPsORhGqG2TK/qa13+1f6o7hShycJSHrNjd9gb/wArx9MusqnN3tPqF9rB9g71E0RFv6q1ZPAtD/Eqn7Gxt8y8/wDKtRVzwLw2hqX7ZGt/pZf/ALVjLmWXXZ1dJ4egVzTCyIKJ8I+LHtlKXsF5obuZbS5vxs7wLje0bVRq2eVIcJWLHslVxjBaKe7m20Nf8bPM3G525XP03X40rz2t/I/PFRquL/mFH8B4YfSTx1EelhvbU5pzOadxFwthcH4SErIqqnOVcB7NWUCOcx2y4u07Dn1LWxWTwR4zZLnUMhzOu6K+p2l7O8c4bw7arLLlK4tbVxc+O/w/XpasNM8W5jsCr/palsjGyMN2uAI79o1Hcu1R3ANZxchhPRku5m5+l7e8XcN4fuUiVrR1TaqFsrdvkdoWCRhY4tKIiKWsaIiIiIiIiIiIiIiIiIi4e8AEkgAaSdAG9EWMw9XmNgYw2fJcAjS0fG/uBFv3Oaq34QcZBQ0mREcmWUZEYGlrQLOeP5RYDe4KVVNbxjn1Dzkttmys2RE25BOy+dx7bfCtf8cMYjXVT5s+QObGDqYNGbaTdx7dy1P/AHWv/wCqLzP79B2qf/RF/k5YRe3AuCX1c8dPH0nm19TRpc47gLnuXiVvcE+LPEwmskHPmFmX0ti2+Ii/YG7VeZTrRR05k24Dv+XqNDHpHWKbYNweyniZBELMjaGju1neTcneV6URcsc4uJccSrsCy5FTvDFDatjd1oW/2fIP8WVxKq+GmH+JSv2tkb5Fh/6KvPp91lc0bwfS38KNVD+MqtkRF0lVCubghhtQOd1pnnyaxv8AoqbqLcGUOTg2D93GO85H/wCgFKVyjKbs6slP+R8jYryEWRtRYfGvF9tdTPgNg7pRuPwyDons0g7nFZhFEikdE8PYbCL17cA4WFayzwuY5zHgtc0kOB0gg2IPeuaeodG9sjCWuYQ5rhpBBuD5qwuFvFnIeK6Mc2SzZban25r/ABAWO9o2quV1WiqmVkAlG3Edu0KkkYY3WLYXFzDja+lZOw5Ls17f+OVlibdhsRtBG1T3Bdfx0YfaztDm9Vw6Q7NYOsEHWtbuDLGf2Wp4mQ2ins030Nk0Md/fJPaNivPBtZxMoJ6Elmu3O0Md/wAntbqatfpbcmVxpnf1yXt7D8u4KS/+aPPGIxUpREW1qCiIiIiIiIiIiIiIiIiwWMdZe1OPiGVJ/JfM3xEEdjXbQsvWVbYmOkfoaL5tJ2ADWSbADaVCMJ4TFPFLVVBtYF77bcwaxu34WDbm2qjy1WmCHRx899w/PsFJp4851pwChXCzjPxUQoozz5ReS2qO+ZviI8mnaqkXrwvhR9VNJUS9KQ3OwDQGjcBYDsXkU3JtEKOnEe3E9/y5eJpNI61Z3EvFs19U2I34tvOlOxgOi+1xs3vJ1K/mMDQAAAALADQAMwAGxRrg+xZ9ipRli0stnybRm5rPCD5lyk60XLdfrdRY0/a24fk/Nis6aLMbfiUREVIpKKueGiG8NM/ZI8f1NB/4VjKD8L8N6BrurMw+bZG/7CtMjuza2M9vqLFgqBbGVTSIuCupKlWweJUORg+lb/8Akw/1DK/2s2vJgiDIp4WdWOMeTGhetcfqH58rnbyT5q/YLGgIiIsK9Ly4TwcyohfBKLskaWnbn0EbwbEbwFrxhnBL6WeSnk6UZtfU4aWuG4ix71siq/4WMWOOhFZGOfCLPt8UV9PhJv2E7Fsf0/X6CbQvP2v8js44cFDqos5ucMQqiV5cH+MYr6TIlOVLEMiQHS4EWa8/zC994Ko1ZvE7GM0NUybPkHmyAa2HSbbQbOHZbWtsyvQ63TkN5zbx7ePrYoMEmjdfgVs/gGvMjCx5u+Owcdbh8L+8DP8Aua7YsmobTVvFuZUMOU23Oyc4dE6xJG22Zw7CPiUxa4EXGcHWNB7F8yTXa3AC7nNuPfv8fdfJ4tG67ArlERWywIiIiIiIiIiLxYXr+JjLhYuPNYDoLje19wsSdzSvL3hjS5xsAX0C02BYjDlZxknFjoxG7t8lrgeEG/a4a2qmuFrGfjJBQxnmxkOktrktzW+EG/a7cp7jTh4YPpHzE5T9DMrS+V1zd3flOPYVQE0pe4vcS5ziSSdJJNyTvJWsZNYa+rdXSD7W3NHzd6nsU2U6JgjGO1fKmfBhix7VU8fILxQEHPodJpY3u6R7BtUQpaZ0r2xxgue8hrQNZJsAthcWcBNoqaOnbYlou53Week7zzDcApmXa/VoMxp+593cNpXimiz3WnALKIiLnCt0REREUX4SqUyYNnsLluQ/ua9pce5t1KF8vYHAtcAQRYg5wQcxBGsLNTzaGVsvRIPArw9uc0jetZF20lMZZGRtFy9zWgbS4gD/ACrSwvwORveXU0xiafge3LDdzXBwNtxv2rLYp8G0VC8TPeZpR0SW5LWXzEtbc57Xzk+S3+X6hpBEXMNrtgsOPbs81VtpZM6wqXgWzBcoi50rdERERF8vYHAtcAQRYg6CDmIO5fSIi1+xzxcNBVOiF+LdzoztYdAvtabtPZfWsGr14QsWfbaU5AvNFd8e12bnM8QHmGqil07I9frlOC7nNuPv4+tqpZ4tG/sVucE2M/GxGikPPhF476476PCT5OGxWri5WWvTn4RlR/yXsW+EkDsc3etWsD4VfSzx1EXSjN7aiNBadxFx3rYXBuExPFFVU5vcB7L7c4cx2z4mHZ3KqqhyZXCoH9clzuw/L+IWdn80eZtCniLpo6psrGyM0OF8+kbQRqIOYjaF3LagbbwoCIiL6iIiIiKKV9Zx0peOgy7Wb8/Pf3kWG5tx0llsYK4sYImGz5Li40tYLZbhsNiAN7hsKrXhHxkFFS8VEcmWYFjLfAwCznDZYWaN7ty1rLU75nNoYec/HsHy89g7VMpmhoMrsAq94R8Z/bKosYbxQXay2hzvjf3kWG5o2qJrhZDAOBn1lRHTx6XnOeq0Z3OPYL/2GtXsUcdJAGC5rR/6VHcTI63aVPOCPFi5dXyDMLsivt0Pf3dEdrtitJdFBQsgjZDGMlkbQ1o3Dbv133rvXMcoVjqyd0pw2DcNnzermKMRtsRERQVlRERERfMkgaC5xDQBckkAADSSToC+lT/CpjU6Wc0UZIiitlgfHJmPO2huYW23Oy1hk6hfWzaNtwxJ3BYZZRG20qYV/CpQxOyWukltriZdvc5xaD3XXswLwg0dW4RskLHnQyUZBcdjTnaTuvdUMi3B301SllgLrd9o9LFAFY+3YtnUUG4LcanVULqeZxdJDazjpdGcwudZac19hapytIq6Z9LM6J+I+WqyjeHtzgiIijL2iIiIipThOxY9lqePjFopyXZtDZNL29/SHadiutYrGbALa2mfTusCRdjuq8dF3nmO4lWmSq40dQHHmm492/wWCeLSNs2rXdWJwS4z8XIaGQ82Ql0V9T7c5viAv2t3qv6mmdE90cgLXMJa4HUQbEea+YZixwewlrmkEEaQQbgjsK6NWUzKyAxHbge3YVUxvMbrVtPgKs4uQxHoyklu6S13DxAX7Wu6ykirTFfDowhSMmByX6H5OlkrbG478lw3EKfYJr+OjDjYOHNeBqcNNtxzEbnBVGRKpxYaWXnx3eH69LFmqWC3PbgV7URFsKiIvmSQNBc4gAC5J0ADOSV9LA4xVmURTt0ZnSfy35rPEQSdzSPiUeqqG00TpX4D5YvbGF7g0LFVVcHF9TIckWvzs2RE0Ei+zNdx3uI1Ba+Y2YwOrqp85uG9GNp+GMdEdpzk73FWBwt4z5DBQxnnSWdLbUy/Nb4iLnc3eqoVJkSne8urZuc/Du+YdgUmoeBZG3AIri4KsWOIgNVIP4k45t9LYtI/qPO7A1V7iNi17dVNY4fwmc+U/tBzN7XHN2XOpX41thYZgNQ0DsUX6jr81opWG83nu2BZKSK055XKIi0hWSIiIiIiIiLXbGthbXVQdp46T+7yR/YhbEqteE7Eh8rvbaZpebASsaLuOSLCRo15rAgZ8wO1bF9PVUcFQWyGzOFlvaodWwuZaNiqxEXZTUr5XiONrnvdmDWglx7AF0MkAWlVSm/A6wmtkI0CF1+98dv8HyVxKLYgYpewQHjLGaWxfbOGgdFgOu1zc7SdgUpXMMs1TKmrc9mAsFu+xXNOwsYAUREVSpCIiIiIiIiqzhcxYs5tfGMzrNltt0Mf3jmnsbtVarZWvoWTxPhkGUyRpa4bjs36xvC15w9gZ9HUSU8mlhzHrNOdrh2ix8xqW/8A09X6aLQPP3Nw7v17Kqq4s12cMCs7wb4z+x1QY82ins119DXfA/uJsdztyvbB9ZxMocczH2a/cb2Y/uJyTudf4Vq4rv4OcZBW0nFSnKlhAY8H42EWa47bi4O9p2r5liJ1LMyviGFzhvHy7gkBD2mJ3grfRYrF+uL2GN5u+OwJOlzTfIed5AIO9rllVsMMrZmCRhuN6huaWmwrorqwQxukdezRoGkk5g0bySAN5UHwthUUsMtVObkXe63xONgGN+1g3ALNYarONlyB0Ijn/dIR/hrT5uOtqpbhYxm42YUcZ5kJu+3xS20eEHzcdi1qvcco1jaNnMbe4/OHeVNiGijMhxOChOE8IvqZnzym75HFx2DYBuAsBuAXmARZfFXCEFPUsnqWve2PnNawNN3jol2URmGntAWzPOijOY22wXAeQUQfcb1ceIeLPsNK1rh/Fk58m5xGZnhGbtytqkagPLJS/pVPlH605ZKX9Kp8o/WucT5OyhPI6R8ZtKtmyxNFgKnyKA8slL+lU+UfrTlkpf0qnyj9aw8kVvVletYj3qfIoDyyUv6VT5R+tOWSl/SqfKP1pyRW9WU1iPep8igPLJS/pVPlH61xyy0v6NT5RetfeR63qz5JrEe9T9FAOWWl/RqfKL1pyy0v6NT5RetOR63qz5JrEe9SyvxYpZ3ZU1PC9x0uLBlHtcM5Xfg7A0FOCIIo4r6choaT2kZz3qGcstL+jU+UXrTllpf0anyi9aynJ2Ui3MLXWbrbuFq86WG220KfooByy0v6NT5RetOWWl/RqfKL1rFyPW9WfJetYj3qfooByy0v6NT5RetOWWl/RqfKL1pyPW9WfJNYj3qfooByy0v6NT5RetOWWl/RqfKL1pyPW9WfJNYj3qfooByy0v6NT5RetOWWl/RqfKL1pyPW9WfJNYj3qfqCcKuLHHwCqjH8SAc62l0Wk/0nndhcuvllpf0anyi9aO4Y6UixhqCDqIise3nqVSUGUKWZsrIzd3YbQvEksT2lpKqFZjFPGF1DVMnFy3oyNHxRm2UO0ZiN7QvBhJ0RleacObEXEsa+2U1pz5JsSM2jToAXmXQnsbNGWvFzheO9VIJabQtmqWuDSypjOU21+bny4nWJttNrOG9oGsqYxyBwDmkEEXBGgg6CFRfBJjPlxmhkPOju6K+tl+c3wk37HblbGLtZkk07tV3R/wAt+czwki25wHwla3kmR1HO+glPa09ny/vtUucCRolb4qL4Uwi6ChlqG53tidJ2vLS8k+Ikla8yPLiXOJJJJJOkk5yTvJWzNVQCMuppAC0ghoOh8RzW32BySOw/EFWmEOBi7yaeoDWHQ2RhJbuyged5KNkyqioJZo6o5ricbDfw4+KyTMdK1pZgqwRWNyLy/MxfTf8AlOReX5mL6b/yrzluh6wcD7KNq8m5VyisbkXl+Zi+m/8AKci8vzMX03/lOW6HrBwPsmryblXKKxuReX5mL6b/AMpyLy/MxfTf+U5boesHA+yavJuVcorGHAvL8zF9N/5XPItL8zH9N3qTluh6zyPsmry7lXCKx+RaX5mP6bvUnItL8zH9N3qTluh6zyPsmry7lXCKx+RaX5mP6bvUnItL8zH9N3qTluh6zyPsmry7lXCKx+RaX5mP6bvUnItL8zH9N3qTluh6zyPsmry7lXCKx+RaX5mP6bvUnItL8zH9N3qTluh6zyPsmry7lXCKx+RaX5mP6bvUnItL8zH9N3qTluh6zyPsmry7lXCKx+RaX5mP6bvUnItL8zH9N3qTluh6zyPsmry7lXCKx+RaX5mP6bvUnItL8zH9N3qTluh6zyPsmry7lXCKx+RaX5mP6bvUnItL8zH9N3qTluh6zyPsmry7lXCKx+RaX5mP6bvUnItL8zH9N3qTluh6zyPsmry7lAsF4SfTTRzxGzo3Bw37QdxFwe1bC4WrnQRGoYDlR2LRru7mH+zyoXi/wRshlbLUS8dkEEMazJaSM4yySSRfVm/0rHwfRCokySLxsvl7C6xAZ258o7LN2qkq6iOvroRS3lptLrNloO3dfxUhjDFG7P27FJKyiZM3JkaHC9xpBB2tcM7TvG1VfWYYlZI9jX5mkgXDSbDeRcrlFb5XhjfDnOaCbcbFHp3EOsBXT7+m6/2s/Ce/puv9rPwiLVtDH0RwCn5xT39N1/tZ+E9/Tdf7WfhETQx9EcAmcU9/Tdf7WfhPf03X+1n4RE0MfRHAJnFPf03X+1n4T39N1/tZ+ERNDH0RwCZxT39N1/tZ+E9/Tdf7WfhETQx9EcAmcU9/Tdf7WfhPf03X+1n4RE0MfRHAJnFPf03X+1n4T39N1/tZ+ERNDH0RwCZxT39N1/tZ+E9/Tdf7WfhETQx9EcAmcU9/Tdf7WfhPf03X+1n4RE0MfRHAJnFPf03X+1n4T39N1/tZ+ERNDH0RwCZxT39N1/tZ+E9/Tdf7WfhETQx9EcAmcU9/Tdf7WfhPf03X+1n4RE0MfRHAJnFPf03X+1n4T39N1/tZ+ERNDH0RwCZxWSxdrH1FQ2KVxLTe4HMP9TLH+6saCBrGhjGhrRoAFgOwIi2/JcTGU4LWgW7gq6dxLr1//9k="/>
          <p:cNvSpPr>
            <a:spLocks noChangeAspect="1" noChangeArrowheads="1"/>
          </p:cNvSpPr>
          <p:nvPr/>
        </p:nvSpPr>
        <p:spPr bwMode="auto">
          <a:xfrm>
            <a:off x="304800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7" name="AutoShape 8" descr="data:image/jpeg;base64,/9j/4AAQSkZJRgABAQAAAQABAAD/2wCEAAkGBxQHBhUUBxQWFRUXFxsbGBYXFxgYGRofHBoYGhoYHRkZKCggHh8xJRkZIjEkJikrLi4vHCYzODMsOCguLiwBCgoKDg0OGxAQGywlICQwLTQ0NCw0NywsNS4sLCwsLDIsLCw0LCwsMi8sLSwuLC8vLCwvLDA3LC0sLCwsNCwvNP/AABEIAMYA/wMBEQACEQEDEQH/xAAcAAEBAAIDAQEAAAAAAAAAAAAABwUGAwQIAgH/xABEEAABAgQCBgcFBQcCBwEAAAABAAIDBAURITEGBxJBUWETFBUiUnGBIzJCkZJigqGxwQhyc7KzwvA2NyQlJzV0g9EW/8QAGwEBAAIDAQEAAAAAAAAAAAAAAAQFAwYHAgH/xAAzEQEAAQIDBAcJAQEAAwAAAAAAAQIDBBExBRIhQRMUUWFxgZEGIjJSobHB4fDRQiNEYv/aAAwDAQACEQMRAD8AuKAgICAgICAgICAgICAg61RnodNknRZ12yxoxP4AAbzuAXmqqKYzlmsWLl+5Fu3GcynNV1lRXzH/ACmGxrAcDEBc53OzSA3yuVCrxdWfuw2zDezVqKf/AD1TM/8AzwiPWJz+jvaO6xemjbFea1l8orLhueTmm9h9q9uNl6t4rlWj4/2d3ad/DTM906+U8M/DJQVNaqICAgICAgICAgICAgICAgICAgICAgICAgICAgIJNrH0g7SqXQSx9lCONjg5+/0bi3zvyVdibu9VuxpDedg7P6C101ce9V9I/evhl3tOUZfiCq6tdIe0JIy82bxIQGyScXMy+bcAfMc1Pwt3ejdnk0nb+z+hudPRHu1a90/vX1bqpbXRAQEBAQEBAQEBAQEBAQEBAQEBAQEBAQEBAQazp5pB2JSbS5HSxO6z7I+J9uWQ5kLBiLu5Tw1lcbF2f1q/nX8FPGe/sj/e7NGxgFWOgCAg7VMn30yoMiyvvMNxfI7iDyIJC+01TTOcMOIsUX7VVqvSV0pFRZVqayNLe68XtvB3tPMG4PkreiuK6c4c1xWHrw92q1XrH9E+buL0jiAgICAgICAgICAgICAgICAgICAgICAgIOKbmWycs6JMkNa0EuJ3AL5MxEZy92rdV2uKKIzmUM0hrDq5VXRY17E2Y0/C0e6PPeeZKqblc11Zy6VgcHThLMWqfOe2ef67mNXhLEBAQblq3r/Z1R6CZJ6OKRs44NfkPR2A8wOak4a7u1bs6S1/b+z+mtdNRHvU699P618M1YVi0cQEBAQEBAQEBAQEBAQEBAQEBAQEBAQEBBNNZ2kHSxeqSp7rSDFPE4FrPTBx524FQcVdz9yG4ez2z92OtV6z8PhpM+ekd2fc0BQ20CDdtW2jwqEy6POtvDZdrQcnOIs7DeAD8zyUrDWt6d6dGu7f2jNmiLFufenjPdHL1n6eLX9KKKaDV3QjfY96G472nK54jEHyvvWG7b3Kslps7Gxi7EXOek+P9xhiVjTgi4xXwjgsugukHbdJtHPtodmv4nwv9bG/MFWmHu79PHWHPts7P6rfzpj3KuMfmPL7NlWdUCAgICAgICAgICAgICAgICAgICAgICDDaWVwUCkGIcXnuw28XEH8BYk+SxXrm5TmsNmYGcZfijlHGfD96Ig95iRC6KS5xJJJzJJuSed8VVOjxEUxEUxlEPlH12qZIPqdQZClR3nm2V7De48gMV9ppmqcoYcRfosWqrtekf2XmutJp7KVTWQZb3WC195OZceZNyfNW9FEUUxTDmmKxFeIu1Xa9Z/ojyjgw2nVB7co56Ae1h95mXe8TMeI/EBYr9rfp4awsNjY/ql/3vhq4T3dk+X2zRlVjoIgyejtZdQqq2LBuRk9viacx57xzC927k0VZwh47B04uzNqrXlPZP8AarnLR2zUu18uQ5rgC0jIg4gq2iYmM4c2uW6rdU0VRlMcJci+vAgICAgICAgICAgICAgICAgICAgIPxzgxpLsAMyj7ETM5QiWmFdNerBcw+yZdsIct7vW1/Kyqr1zfqz5Oi7KwEYOxFM/FPGrx7PL/WDWJZCCo6saD1WRMzMDvxRZn2WXz+8QD5AcSp+Ft5RvzzaZ7Q4/pLnV6dKde+f19828qW1oQSLWLQey6r0ssPZRiTgMGv8AiF91/eH3uCrcTa3as40lvewsf1ix0dc+9R9Y5emk+TUlHXogoOrCv9HEMpNEWN3QieObmevvD73JTMLd/wCJat7RbP3o61RHHSrw5T+J8u9SVOagICAgICAgICAgICAgICAgICAgICDQtZ2kHV5bqsqe88XiHgzc3zd+Q+0FDxV3KNyGz+z2z9+vrNelOnj2+X38EyUFuIgzWiNENerLYbgejb3ohG5o3eZOHlc7lks29+rJX7Tx0YTDzXHxTwjx/Wvp2re1oY0BuAGQVs5xMzM5y/UfBBj67Sm1mlvgzHxDA+Fw913oV4uURXTNMpWDxVeFvU3aeX1jnCFzkq6Sm3w5oWexxa4cxw5bwd4IKqZiYnKXSrV2i7RFyic4mM4/vu4V8ZH3CiugRQ6CS1zSCCMCCMiEicuMPNVNNUTTVGcSuGi1bFepDYjcHDuvbwcLX9DcEcirW1c6SnNzjaWCnB35tzprE939wll1lQBAQEBAQEBAQEBAQEBAQEBAQEHQrtVZRaW+NMZNGA3uJyaF4uVxRTnKVg8LXir0WqOf0jnKFTs2+em3RJs7T3m5P+btyqaqpqnOXSrVqi1RFuiMohwr4yP0C57uJ4DEnlZBatCqH2HRWiIPaPs6JyJHu+Qy+fFWli3uU97ne1sd1vETMfDHCPDt82C091pSuh010Ja6PH2bmGwgBnhD3H3SeABIGJGIvmVaXxNfVQMQ9FAlALmwLIpIG4E7Yuedggyuj+v14ikaSSzS3c6Xu0j7kRxDvqCC2Uqow6vTYceQdtQ4jQ5rsrg8jkdxG5BpOtCgdJCE3KjFthFtvGTXW5ZHkeShYq1/3DafZ3H5VdWrnhPGnx5x58u/xTZQm3iDPaGV/sCr7UU+yfZsTkNz/S59CVls3ejq7lZtbAdcsbtPxRxj8x5/fJawbjBWrnWj9QEBAQEBAQEBAQEBAQEBAQEBBH9YGkPbFU6OXPsYRIFsnOyc/mMwOVzvVZiLu/VlGkN+2Js/q1nfrj36vpHKPzPl2NVWBdCDc9W1A7QqPTzQ9nCI2bjBz8x9OB87KThrW9VvTpDX9v7Q6G10NE+9Vr3U/vTwzVdWLR3kjWtDMPWJOB4I9rfHDAtaQfUEH1QamgIPUeoo/wDTaB+/F/qOQb7HgtmILmRgHNcCHA5EEWIK+TGcZS9UV1UVRVTOUxxQ3SajuodYfCcDs5wyd7DljxGR8lU3be5Vk6Ts/GU4uxTcjXSfHn/sMUvCaIKlq00g67J9Wm3XiQxdhPxMyt5ty8rKfhbucbs6tL9oNn9Fc6xRHu1a90/v75t4UtrYgICAgICAgICAgICAgICAg1LWHpB2TS+iliRFjAgEGxa3Jzr5g42Hz3KNibu7TlGsrzYWz+sXukr+Gn6zyj/UiAsMFWt8F9HPIyj5+cZClRd7zZo/U8gLk8gvtNM1TlDHevUWbc3K9IXajU1lIpjIMtkwWvvJzc48ybn1VtRRFFMUw5nisTXib1V2vWf6I8od1e0d5U11/wC5s3/6v6EJBo6Ag9YanBbVtKW8L/6r0G5oNY0+oHbVI2pYXjQu8zK7h8TL8xiOYCj4i1v05xrC52Lj+q38q59yrhPd2T/cs0cVa38Qdinzj6dPMiyps9jri+XMHkRcHkV9pqmmYmGK/ZovW6rdekxl/eGsLpRamysU1kaWycMRvad7TzBwVtRXFdOcOa4vDV4a9Var1j6xynzd5e0YQEBAQEBAQEBAQEBAQEHXn5xlPknxZo2YwXJ/zM8l5qqimM5ZbFmu9ci3RGcyhVaqb6xU3xpnNxwHhaPdaPL87lVNdc11b0ul4TC0YazFqjSPrPOXSXlIEFN1X0HoJYzUyO88bMP9zC7vUj5Dmp2Ft5Rvy072ix+/XGGonhHGfHs8vv4N9UxrAg8ua9ZXq+seM69+kZCfa1rdxrLc/cv6oJ+gIPWOp3/baT/df/Veg3JAQSHWJQOyqr0suLQoxvhgGv8AibbgfeHrwVbibW7VnGkt82Fj+sWejrn3qfrHKfLSfJqajrwQbdq6r/ZdU6GYJ6OMQBjg1+QNueDT93gpGGu7tWU6SotvYDrFnpaPio+sc/TWPNXFZNEEBAQEBAQEBAQEBAQEBBLdZmkHXJzq0se5DN4h8T9zfJv5n7Kr8Vdzndjk3T2e2f0dvrFetWndHb5/bxaOorZBBltF6Ka9WGwhfY96I4bmjMX3E5DzvuWS1b36skHaONjCWJuc9I8f1rPouUNghQwIYAAFgBkAMgraODm1VU1TnOr6R8EHmX9oD/cE/wAGH/cgmyAg9gauGBmgUkGAD/h4ZwFsS0En5klBsaAgx9epTa1S3wY+G0O661y125w/zkvFyiK6cpSsFi6sLepu08tY7Y5whc3LOkpp0OZFnsJDhzH6b1UzExOUul2rtN2iK6JzieMOFfHsOIQWHQDSDtmlbEybxoVg77Q+F/4WPMHK4Vlh7u/TlOsNB23s/qt7eoj3KtO6ecf53ebaVIUogICAgICAgICAgICDX9Na92FRyYRtFfdsPC9jb38cLDPHkN6w37u5T3rTZGA63fiJj3Y4z4dnmixNzd2ZxJ/MqrdE04PxAJsMV8Fm0FoPYlHHTC0WJZ0TiPCz0v8AMlWli1uU8dZc+2zj+tX/AHZ92nhH5nz+2TZFnVAgIPOH7RjA3TmEWgC8qwnmeljC59AB6IJWgIPYOrv/AEHI/wDjQv5Ag2JAQEE71oUC7RNywxFmxbb8g1/p7p5W4KFirX/ceba/Z3H8eq1z30/eY/MeacqE20QZHR+ruolVZFg3sDZ7R8TT7zf1HMBe7dc0VZwiY3CUYqzNqrynsnlP+9y5yky2clWxJYhzXAFpG8FW0TExnDm121VarmiuMphzL6xiAgICAgICAgICD4jRWwIJdGIa1oJJJsABiSTwXyZyjOXqimquqKaYzmUP0prjq/VnRHXDB3YbccG8bcTmfQblVXbk3Ks3R9nYGnB2ItxrrM9/+RpHrzYhY08Qbdq6oPalV6aYHs4JB5OfgWj094+ikYa1vVZzpCi29j+r2eip+Kv6U8/XT1VxWTRBAQEHnb9pCXc3S6BEcO66WDQbjEtiRS4Wzye35oJKgIPZ+isMQtGJUQwABAhWAFh7jUGUQEBBxzEFszAcyOAWuBa4HIgixC+TETGUvVFdVFUVUzlMcY8kM0jo7qHV3womIGLDxYSdk+eFjzBVTcomirJ0rAYynF2Iuxrz8ef67mMXhMEG+6sdIOgj9Umj3XkmEeDs3M9bXHO/EKXhbuU7ktY9odn79PWaNY+Lw5T5aT3Zdkqap7ThAQEBAQEBAQEBBPNZ+kGw3qkqcSA6KeWbWfhc8rcVCxV3/iG1+zuz8561Xy4U+POfxHfn2JwoTbRByyss6cmmw5YbT3kBo5n9N54AL7ETM5Q8XLlNuia65yiOMrtQqW2jUtkGXyaMTvcTi5x9VbW6Iop3Yc0xmKrxV6q7Vz+kcod9e0UQEBBBP2lv+5yf8OJ/MxBF0BB7R0a/05LfwIX8jUGSQEBAQavp/Qe2aRtS4vFhXc37Qw22eoFxzAUfEWt+nONYXOxMf1W/u1fDVwnunlP+92aOg3GCrG/i+j6Y8w3gwyQQQQRgQRiCDxR8mImMpjOJW7RKuCv0gRMnt7sQcHADHyNwfXkrWzc36c3Odp4GcHfmjlPGPD9aM0squEBAQEBAQEBBi9Jay2hUl0WLbayY0/E45D9TyBWO7ciinNN2fg6sXfi3GnOeyOf670NmY7pqYc+YO05xJcTvJVTMzM5y6Rbopt0xRTGURwhxo9iCj6r6DssM3NDE92EDw+J/rkOQPFTcLa/7lqPtFj85jDUTpxq8eUeWs+XYoamtVEBAQEEK/aYhAR5FwzIjjl3TBI/mKCIoCD27JwxBlGNhCzWtaABkAAAAg5kBAQEBBINYdC7JrHSQB7ONdw4B+bm/3DzPBVuIt7tWcaS33YWO6xY3Kp96jh5cp/E+Xa1RR12IM5ofXTQawHvPsnd2KOW53oTfyuN6y2bnR1Z8lbtXAxjLE0x8UcafHs8/vktrHB7AWG4OIKtXOpiYnKX6j4ICAgICAgIIxpzpB25VrQT7GHdrBxPxP9bWHIcyqu/d36u6HQtj7P6pYzq+OrjP4jy59/hDXFhWwgyejdINcrDITMji8jcwEbR/EAcyF7t0b9UUoePxcYSxVdnXSPGdP98FzgQWy8BrIIs1oAAG4DABW0RlGUOa111V1TVVOcy5F9eRAQEBBp2sjQKHpzIw2xYhhRIRcYbwNod7Z2g5uFwdlvMW8wQiE9qXqsq4dBChxr3xhxmC3n0pZ+F0G0aJ6iYnXNvSiK0MaR7OCdov32LnAbI8gSeSC7gWGCD9QEBAQEGN0ipDa5SnQo1gTix1r7Lhk4fl5EjevFyiK6cpTMDjKsJfi7T5x2xzj+5oXMy7pWYcyYGy5pIcOBCqJiYnKXSbdym5TFdE5xOjjR7EFO1ZaQdZlTLTbu+zGGSc2eHHEkflbgp2Fu5xuS032h2fuV9YojhOvj2+f3z7W+KY1kQEBAQEBBpesqv9Qp3V5Y+0ijvW+FmR+eLfK6i4q7uxuxrLYfZ/AdNd6euPdp076v1r6JSq9u4gE2GK+CxaAUDsak7UwLRYtnPv8I+Fn43PMlWeHtblOc6y0DbeP61f3aJ9ynhHf2z/AJ3NoUhTCAgICAg1zTfTKX0Lpgi1PacXnZZDZYucbXOZAAG87r7yQEERquvOfmZomnMgwWbm7PSO+852Z8gEG36Da7mVKZZA0mhiE9xDRGh4wyTgNtpxZuFwXC5x2QLoLEgICAgICAgnWtCgZTcqODYoA9Gv/Jp5W4KFirX/AHHm2z2dx/8A6tc99P5j8x5p0oTbBBzyM4+nzjIsobPYbg7vI8jiDyK+01TTOcMd6zRetzbrjhK50KqtrVKZGl8A4Yje0jBzT6q2t1xXTvQ5rjMLVhb1Vqrl9Y5SyC9oogICAg6lWqDKVTnxpk91gv5nc0cybAea811RTTnLPhsPXiLtNqjWf7Py1QqqVB9Un3xZs3c835AbmjkBgqiqqapzl0vD4ejD2otUaR/TPm6q+Mwg2nV9Qe16wIkYeygkOdhg52bWX87OPIW3rPh7e/VnOkKXbeP6tY3Kfir4eEc5/EevJYVZtBEBAQEBAQeVdc9VfU9YMcTGUEiEwcGtF/xJcfVBoyAg9a6qKs6s6ASsSYN3BphuJ39G4sBzN8GjHjwQbcgICAgICDjmYDZqXcyYAc1wIcDkQRYhfJiJjKXu3cqt1RXTOUxxhC9IqO6h1Z0KJcgYscR7zTkfPceYKqbluaKsnScDjKcXYi7GvOOyf7TuY1eEwQbXq9r/AGRVejmD7KMQDjg12TXeuDT6HcpGHu7lWU6SpNubP6zZ6Sn4qPrHOPzH7V9WTQhAQEBBJtY+kPadQ6CVPs4TsT4n4g+gxHnfkq7E3d6d2NIbzsHZ/QWumr+KqPSnl66+GXe05Rl+IOSXgOmphrJcFznEBrRvJSImZyh4uV026ZrrnKI1XPR2kNodJZChYkC7neJx953/AM4CytrVuKKcnNsfi6sXfquz5d0coZNZEMQEBAQEBB501+aIvp9fM7KMJgxgOkIxDIgwN+AcACDxvyQSdB2abT4lUn2QacwxIjzZrG5k/oN5JwAFyg9gaGUX/wDPaLS8s43MOGA47to959uVybIM0gICAgICAg1TWHQe1qR0kuLxYILmgZubhtt4nAXA4i29R8Tb3qc41hd7Cx/V7+5VPu18J7p5T+J7kgBuMFWN9F9Ai4xXwV7V7pD2vTOjmTeNCABv8Tfhd+h5jmrLD3d+nKdYaHtzZ/Vr3SUR7lX0nnH5j9NsUlRiAg1nTzSDsSlWlz7aJgzi0fE/0GXMhYMRd3KeGsrjY2z+tX86o9ynjPf2R5/bNG881WOgCAgoeq6g3cZuZHFsIfg9/wDaPvclMwtv/uWqe0WPyiMLR41fiPzPko6nNSEBAQEBAQEHDNyrJ2WdDnGNexws5jgHNI4EHAoNKiaoKTEiEmWIub2EWMB6AOwCDNaM6FSOi73OosBrHOwLyXPfbDuhzySBgMBgg2FAQEBAQEBAQEEe1gUHsir7cAeyjXcODXZubyzuPM8FWYi3uVZxpLftiY/rNjcqn3qeHjHKfxP7assC6EHfodUfRaoyNL/Ce83xNPvNP6cwDuXqiuaKt6EbGYWjFWarVXPTunlP9yzhdJGcZPybYkqdpjxcH9PPcVb01RVGcOa3rNdm5NuuMphzr6xPiNFECC50YgNaCSTkABclfJnKM5eqKJrqimmM5lC9Iqw6u1Z0WLlkxvhYL7I88bnmSqm5cmurOXSsBg6cJYi1Trz755/5Hcxi8JggIORsZzG2Y5wHAOICZy8zRTPGYh+9Zf43/UUzl86Oj5Y9DrL/ABv+opnJ0dHyx6HWX+N/1FM5Ojo+WPQ6y/xv+opnJ0dHyx6HWX+N/wBRTOTo6Plj0Osv8b/qKZydHR8seh1l/jf9RTOTo6Plj0Osv8b/AKimcnR0fLHodZf43/UUzk6Oj5Y9DrL/ABv+opnJ0dHyx6HWX+N/1FM5Ojo+WPQ6y/xv+opnJ0dHyx6HWX+N/wBRTOTo6Plj0Osv8b/qKZydHR8seh1l/jf9RTOTo6Plj0Osv8b/AKimcnR0fLHodZf43/UUzk6Oj5Y9DrL/ABv+opnJ0dHyx6HWX+N/1FM5Ojo+WPQ6y/xv+opnJ0dHyx6Pl8V0Qe0cT5kn80zfYppjSHwj0ICDe9WmkPVZnqs2e483hng45t8ju5+al4W7lO5LWvaDZ3SUdZojjGvh2+XPu8FPU9pjWdY8wYGiUTo/iLGnyLhf5i49VgxM5W5XOwbcV46nPlnPpHD/AFG1WN/EBAQEBAQEBAQEBAQEBAQEBAQEBAQEBAQEBAQEDbMLvMwIxBGBBGINwhuxV7s6S9DS7+lgNcd4B+YVzE5w5TXTu1THY69YprKvTnwZu+y8ZjMEG4cL7wQCvNdEV07ss2FxNeGu03aNYR7SnRh+jsYdI9r2OPdIuHb8xkMtxKrbtmbbfdnbToxtPCmYmNezyn9MEsSzEBAQEBAQEBAQEBAQEBAQEBAQEBAQEBAQEBAQb5oloJ1ow49Te0w8HCG252siA4m1hxAvfipdnDZ5VVaNZ2nt7o96zZid7TOeXh+J+inKe01//9k="/>
          <p:cNvSpPr>
            <a:spLocks noChangeAspect="1" noChangeArrowheads="1"/>
          </p:cNvSpPr>
          <p:nvPr/>
        </p:nvSpPr>
        <p:spPr bwMode="auto">
          <a:xfrm>
            <a:off x="457200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8" name="AutoShape 9" descr="data:image/jpeg;base64,/9j/4AAQSkZJRgABAQAAAQABAAD/2wCEAAkGBhQSEBUUExQVFRUUGCAaFxYWGBcYGhgaFxgaGxYXFxwcHCYeGB0lHBQXHy8gIycqLCwsGh4xNTAqNSYrLCkBCQoKDgwOGg8PGCkkHCQpKSkpKSksKSkpLCkpKSkpLCwsLCksLCkpKSkpKSwpKSkpKSwsKSkpLCksLCksLCkpLP/AABEIAKgAcAMBIgACEQEDEQH/xAAcAAABBQEBAQAAAAAAAAAAAAAFAgMEBgcBAAj/xAA6EAABAwEFBAgEBQMFAAAAAAABAAIDEQQSITFBBVFh8AYTInGBkaGxBzLB0UJSYuHxFCOyJDNygpL/xAAZAQACAwEAAAAAAAAAAAAAAAAAAQIDBAX/xAAeEQACAgIDAQEAAAAAAAAAAAAAAQIRAyESMUEyE//aAAwDAQACEQMRAD8ArtngUxkKVBEpjIlckJsZZAnmQJ9kSkRwp0RGGQJ5sCfkLY2l7iA1oqSVRNq9NHSEiOrI9PzP8fwjeoykokkrLXa9pRRfM4CiHw9KWPeGRsLzSuG4ZmniqRFJ11XPc4RtNKt+Z7jkyOuFdSTkMSrlsSAtjDnAQxmlGNOLzvLsCab9a6Kvm2S4pB+AFwxAadASK+i8M6EUPgpWzLVeoI2kDQDXy1Tm1RcZWRrsdaGo30IHurLI0RDCkuhTWztrRvNy/UjeCHDg4HIom6FSTTE9A10KYkgRR8SYkjRQWC4WKWxibiYpLGpkRccaktbRJiYq5082yYYgxpo59cdwGfnVKTpWC26AXTnpF1zxCx39th7RGpHuB7qol98/laBidw3d6Ye8uO4a8AiGyrEHkF1RG3zeVlbt2zSlSosHRzZ4ddfIKMaOw3c2vaJ4uKurLJ1rrzhicho0IPs2C8RhTeBkKZAdyuNhgDG0OZGPDcFFyLIws7Z7CKXe1SuJrS8foOCkujkbRkRcXO0OIpxCchjJy8yitliDAbtau+ZxzPDgOCim/S5pdJFdtmw6fNS8cwwa8SMAo9jJbVh00OatUkKr+2rEQ9soHB3dofBWRnspyYlxPPjUaViKTw0UKZq2GDoDxNUuNiYiCmRtQA7E1ZJ082j11rc0Hsx9kH3K1HbNvEFmkkP4W4d+ixMsLjji52J4nj41KpyvwtxL09ZbNfI/LoN/E/dWCzR0NN2Q3cENgku4A0Op18OcFOsE4DwB5/ZZWzTFWXzYUAAqfw0PeR9kfsjcS4Y6oHse2gDInCmH13Ky2UGnZZnpUEnyUezSqQTgj9VKgqhtltoLSMnNwIOBHfuRJ9QK1pzmmDH3RqDtCCsbhvaV02uVtCGtc061plnoVKlbewppj4+6dekXVEW3R1ijdrcHsg8zVOgtd6zRn9A8wo8gqt8XaOXNUwFCFMYokKlxqRFgD4gn/Rgb3j0qfosvllDAN5Wl/Ey0XLG3e6QAeRqs1tpqxp1Buj/tU18KLLk+i/H8iWONaYbz4onBZOzU1FSAC2lMTiXVyoK5IRA+srjzQYD0Vy2dZhMy4Rg5tO7jXxWaXZrgrQVsFrfC94ghEpY8so5waOy4ilaGpwxV2s21LS2GORzWAkG/FduluOFHXiChez9kgXX3gXloDqAgOoKB2tDTTxU212Rzm9qpHjh7Jp0W8bAUW2nT2m65zmC9RgBFcfnBNK0FAaV3q7bUa8tjZWrSCb1PyUo099a+CzVkFy0MANTe/f1WvWTtRDDEY4pJ2PjSM9tH9c6VvVSAMpQgEChrni03hTRWqy2ibtRyAHskskHZrQfibjdOIyOKknYDQ6+yrN4BwRNlmoMf571KwcSn7KmN18ZoDE9zCBjjW8HHiQ4YZYKZBIHCmoQiCB39XaJBWheWkadnUccVPhP90b1qxs5uVbYMhUyJQ4lNiWhFLKb8Wyf6eDd1h/ww9ys8tJpcbuxPetS+JDa2aPcJK07mmnrRZPaHG9vwz9ysuT6NGP5FRto8cVbNjbRuNujN2HPmqlE6rij+y2VLXbqBZp9mqDNf6Ouqwa8UJ+IXSd1njaxmbzRzvyt1+yJbCbdhvHcqt0ktAJAdQk40O5Lw02gfJtCKGeF7XC8RVza+RC1fZnSKHqb7ntYCQKkgYnADvqqDsToPFO2/I0HUfZXLorYQyO4+NrSxxoaCh3OClFMTerYXZtHqn0d8j/kd9EQlfhgoO0wHsLTQ6jhTUJqxWk3brsCME3rQOSasrmypP71qFcDMSOGQ9x6ncpEUFZK7kM2PPedK8Cv914IGeYI90ejhu14rXjWjlZXsrsKmRKFCpsSuRUyH0n2QZ7OWt+aoIWGWmauOpGK+kLOsf+LdjhitjGxMDHFl6Qj8RccDTLQqnJH0sxy8KnZzmrf0aYHR8QVUImUI3EI3sG29W8gn5qLHLs2x6Ng2JIOqcNGjBAOkPRkTv62M0dqKnHyKhS9IerhoDnmiWxNvtqMagjFRLFLZ3ZGyS0Vc11W5Vc4+RrgrtsawA6EVH53keRKY2bKHVII/lHIXjRSSLnLVEC37FaJBKKhzRQ01AOR35lPWmgF4c7lKtU4uqFDV3cPVTjG3RlyTpAnZFnDescABWVw/80Yf8VLlKZ2RjDeGT3veO58jnD0KdlW+KOa2VaAqfCVX7dt6GzCsrwDo3Nx7hmqVtv4lSyAtgHVNP4q1efo1Rc0ifFsvPS7p2yxMusuvndk2uDf1P+g1WPbT2pJaJTLM8ve7Mn0A3BRXOJJJNScycyeK4qJSciajQa2DZBMerqGlxo1xyDs2A7gcR5KZatlSRuIe0te09pp0+6FbItzWFzXjsvFC4fMwg1a8dxxWxWOys2lZGFxDZg3sv0d+l3CuR0Vbhy6L4zrTKWLN1kHGig2FsjHVbjTQ8FYzsV9nkMcjS1w/CdRvadRxTRsBv5YH33KkuDGwNr2hmAhce4hXGx7RncP9q7/ycB7VVf2ASG8fVW+yAkBNDvQL21a3xxPneC9kIDnhtBRpIBdjoASfBKh6b2V8L3xyNqxhddOBqAaCnei8UAl/qIc29U5juJLCfqF8zOlvtG8UJPOtVfjfFWZ8sbdH0jYLKI4I4x+BjW+TQD6rkgWGbE6bWmzHsvL2/keSR55hav0a6XxW1uHZkHzMOf7rTGaZllBo+faFxJJJJ1OJJ4pRiXQR6JbpM/VZS8ZMeibonzHmK+2O9KEdePqgCKjnRzpZNY3Ex0LXUvMORpWh4HHPuQwWWvjkN/BJNlzoQaJ3QUfQHRvpnZLfE1kt1+Aq12D4yfynPTMIrbehLS0vgkErRjdI7Y7iPm8gvmuIuY6oGIyIzB3q1dHviXabK7O+2hwfU5ininKpdhGTj0ats6zhrqEU+is1kkAyBJ0AGfd99Fi0vxXndQG5mO0RUtw31qRlnlRCrd05tM4o576GgutNBhvpTxCr4bNH6LujYLX0yhsEbmySNdPIXPkZF26Xq0jvYADIXjTAZLCrJBdjxSmuJzoP0twon5ZVZrwpbbdsgOGI9U5YrW6KRsjCQ5pqD7g8CuviqCU28YZIAHs/ZPBvOeASI+SnW8885KIhylddNMKcAlOZh9D6rvNe7+fVdI4jnx8PJMBLju+/IXr27Hv45E+XslNYARQ0PNDnzRdkZ3+qAGb50S22gCuWvNdUkx40Hn37x5aroirzwQB4y6UHDnySzKa/bngvNh454eY/ZOhqAFxsOGoTjly9QaLj36ZKQHBSiYOdEsJANEhg2MgKUwnfzzRQ2OTzJOKiA+x2OnOScbJ5e6Za/kJxsmqYh4yaGp5xp6LzDmSm6/enPklVwwy5pXwTAU7echpr+yQWmprxTjRwJ9fM4JuvD+PsgBZePPNKbv54potCWHZY6IAXTiF0nDFNvdjzyE31tQgY64jJIe9N36JD3YJAQQltcuryTEhxj0uq8vIGKDk4TlzziuryaAVfywSHYry8gR29hQ0XA7n3Xl5AHQ+u5Nvd4Ly8kMS6RNOeuLyQz//Z"/>
          <p:cNvSpPr>
            <a:spLocks noChangeAspect="1" noChangeArrowheads="1"/>
          </p:cNvSpPr>
          <p:nvPr/>
        </p:nvSpPr>
        <p:spPr bwMode="auto">
          <a:xfrm>
            <a:off x="609600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55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3.2 Degree of overlap</a:t>
            </a:r>
            <a:endParaRPr lang="en-US">
              <a:latin typeface="Calibri" charset="0"/>
            </a:endParaRPr>
          </a:p>
        </p:txBody>
      </p:sp>
      <p:pic>
        <p:nvPicPr>
          <p:cNvPr id="41987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0413" y="1196975"/>
            <a:ext cx="7623175" cy="5545138"/>
          </a:xfrm>
        </p:spPr>
      </p:pic>
    </p:spTree>
    <p:extLst>
      <p:ext uri="{BB962C8B-B14F-4D97-AF65-F5344CB8AC3E}">
        <p14:creationId xmlns:p14="http://schemas.microsoft.com/office/powerpoint/2010/main" val="2932865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3.2 Degree of overlap</a:t>
            </a:r>
            <a:endParaRPr lang="en-US">
              <a:latin typeface="Calibri" charset="0"/>
            </a:endParaRPr>
          </a:p>
        </p:txBody>
      </p:sp>
      <p:pic>
        <p:nvPicPr>
          <p:cNvPr id="43011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0413" y="1196975"/>
            <a:ext cx="7623175" cy="5545138"/>
          </a:xfrm>
        </p:spPr>
      </p:pic>
    </p:spTree>
    <p:extLst>
      <p:ext uri="{BB962C8B-B14F-4D97-AF65-F5344CB8AC3E}">
        <p14:creationId xmlns:p14="http://schemas.microsoft.com/office/powerpoint/2010/main" val="4056408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3.2 Degree of overlap</a:t>
            </a:r>
            <a:endParaRPr lang="en-US">
              <a:latin typeface="Calibri" charset="0"/>
            </a:endParaRPr>
          </a:p>
        </p:txBody>
      </p:sp>
      <p:pic>
        <p:nvPicPr>
          <p:cNvPr id="44035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0413" y="1196975"/>
            <a:ext cx="7623175" cy="5545138"/>
          </a:xfrm>
        </p:spPr>
      </p:pic>
    </p:spTree>
    <p:extLst>
      <p:ext uri="{BB962C8B-B14F-4D97-AF65-F5344CB8AC3E}">
        <p14:creationId xmlns:p14="http://schemas.microsoft.com/office/powerpoint/2010/main" val="3693612362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3.1 Who are the worst off (9,1%)?</a:t>
            </a:r>
            <a:endParaRPr lang="en-US">
              <a:latin typeface="Calibri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1196975"/>
          <a:ext cx="8642350" cy="4079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393"/>
                <a:gridCol w="1323498"/>
                <a:gridCol w="1413806"/>
                <a:gridCol w="1488217"/>
                <a:gridCol w="1413806"/>
                <a:gridCol w="1562630"/>
              </a:tblGrid>
              <a:tr h="37089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Full</a:t>
                      </a:r>
                      <a:r>
                        <a:rPr lang="nl-BE" sz="1800" baseline="0" dirty="0" smtClean="0">
                          <a:solidFill>
                            <a:schemeClr val="tx1"/>
                          </a:solidFill>
                        </a:rPr>
                        <a:t> sample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income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/>
                        <a:t>Comp</a:t>
                      </a:r>
                      <a:r>
                        <a:rPr lang="nl-BE" sz="1800" dirty="0" smtClean="0"/>
                        <a:t>. index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aseline="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/>
                        <a:t>Equiv</a:t>
                      </a:r>
                      <a:r>
                        <a:rPr lang="nl-BE" sz="1800" dirty="0" smtClean="0"/>
                        <a:t>.</a:t>
                      </a:r>
                      <a:r>
                        <a:rPr lang="nl-BE" sz="1800" baseline="0" dirty="0" smtClean="0"/>
                        <a:t> </a:t>
                      </a:r>
                      <a:r>
                        <a:rPr lang="nl-BE" sz="1800" baseline="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6,94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5,82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8,20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5,24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1706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622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1317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1157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Health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0,76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0,58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Education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12,12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9,67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11,46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unemployed</a:t>
                      </a:r>
                      <a:endParaRPr lang="en-US" sz="1800" dirty="0"/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6,29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32,91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30,25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16,66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22,66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Age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(54)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Single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32,60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45,28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44,33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71,84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Pensioner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33,21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(31,84)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54,81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(35,14)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53,61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Disabled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15,98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18,38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47,50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29,96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Low </a:t>
                      </a:r>
                      <a:r>
                        <a:rPr lang="nl-BE" sz="1800" dirty="0" err="1" smtClean="0"/>
                        <a:t>educ</a:t>
                      </a:r>
                      <a:r>
                        <a:rPr lang="nl-BE" sz="1800" dirty="0" smtClean="0"/>
                        <a:t>.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38,95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78,45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43,18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60,79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4653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3.1 Who are the worst off (9,1%)?</a:t>
            </a:r>
            <a:endParaRPr lang="en-US">
              <a:latin typeface="Calibri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1196975"/>
          <a:ext cx="8642350" cy="4079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393"/>
                <a:gridCol w="1323498"/>
                <a:gridCol w="1413806"/>
                <a:gridCol w="1488217"/>
                <a:gridCol w="1413806"/>
                <a:gridCol w="1562630"/>
              </a:tblGrid>
              <a:tr h="37089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Full</a:t>
                      </a:r>
                      <a:r>
                        <a:rPr lang="nl-BE" sz="1800" baseline="0" dirty="0" smtClean="0">
                          <a:solidFill>
                            <a:schemeClr val="tx1"/>
                          </a:solidFill>
                        </a:rPr>
                        <a:t> sample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income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/>
                        <a:t>Comp</a:t>
                      </a:r>
                      <a:r>
                        <a:rPr lang="nl-BE" sz="1800" dirty="0" smtClean="0"/>
                        <a:t>. index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aseline="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/>
                        <a:t>Equiv</a:t>
                      </a:r>
                      <a:r>
                        <a:rPr lang="nl-BE" sz="1800" dirty="0" smtClean="0"/>
                        <a:t>.</a:t>
                      </a:r>
                      <a:r>
                        <a:rPr lang="nl-BE" sz="1800" baseline="0" dirty="0" smtClean="0"/>
                        <a:t> </a:t>
                      </a:r>
                      <a:r>
                        <a:rPr lang="nl-BE" sz="1800" baseline="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6,94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5,82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8,20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5,24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1706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1317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1157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Health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0,76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0,71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0,58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Education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12,12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9,67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11,46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unemployed</a:t>
                      </a:r>
                      <a:endParaRPr lang="en-US" sz="1800" dirty="0"/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6,29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32,91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30,25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16,66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22,66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Age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(54)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Single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32,60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45,28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44,33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71,84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Pensioner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33,21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(31,84)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54,81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(35,14)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53,61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Disabled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15,98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18,38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47,50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29,96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Low </a:t>
                      </a:r>
                      <a:r>
                        <a:rPr lang="nl-BE" sz="1800" dirty="0" err="1" smtClean="0"/>
                        <a:t>educ</a:t>
                      </a:r>
                      <a:r>
                        <a:rPr lang="nl-BE" sz="1800" dirty="0" smtClean="0"/>
                        <a:t>.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38,95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78,45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43,18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60,79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9162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3.1 Who are the worst off (9,1%)?</a:t>
            </a:r>
            <a:endParaRPr lang="en-US">
              <a:latin typeface="Calibri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1196975"/>
          <a:ext cx="8642350" cy="4079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393"/>
                <a:gridCol w="1323498"/>
                <a:gridCol w="1413806"/>
                <a:gridCol w="1488217"/>
                <a:gridCol w="1413806"/>
                <a:gridCol w="1562630"/>
              </a:tblGrid>
              <a:tr h="37089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Full</a:t>
                      </a:r>
                      <a:r>
                        <a:rPr lang="nl-BE" sz="1800" baseline="0" dirty="0" smtClean="0">
                          <a:solidFill>
                            <a:schemeClr val="tx1"/>
                          </a:solidFill>
                        </a:rPr>
                        <a:t> sample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income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/>
                        <a:t>Comp</a:t>
                      </a:r>
                      <a:r>
                        <a:rPr lang="nl-BE" sz="1800" dirty="0" smtClean="0"/>
                        <a:t>. index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aseline="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/>
                        <a:t>Equiv</a:t>
                      </a:r>
                      <a:r>
                        <a:rPr lang="nl-BE" sz="1800" dirty="0" smtClean="0"/>
                        <a:t>.</a:t>
                      </a:r>
                      <a:r>
                        <a:rPr lang="nl-BE" sz="1800" baseline="0" dirty="0" smtClean="0"/>
                        <a:t> </a:t>
                      </a:r>
                      <a:r>
                        <a:rPr lang="nl-BE" sz="1800" baseline="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6,94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5,82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8,20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5,24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1706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1317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1157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Health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0,76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0,58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Education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12,12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10,88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9,67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11,46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unemployed</a:t>
                      </a:r>
                      <a:endParaRPr lang="en-US" sz="1800" dirty="0"/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6,29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32,91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30,25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16,66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22,66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Age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(54)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Single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32,60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45,28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44,33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71,84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Pensioner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33,21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(31,84)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54,81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(35,14)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53,61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Disabled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15,98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18,38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47,50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29,96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Low </a:t>
                      </a:r>
                      <a:r>
                        <a:rPr lang="nl-BE" sz="1800" dirty="0" err="1" smtClean="0"/>
                        <a:t>educ</a:t>
                      </a:r>
                      <a:r>
                        <a:rPr lang="nl-BE" sz="1800" dirty="0" smtClean="0"/>
                        <a:t>.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38,95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51,42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78,45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43,18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60,79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7170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3.1 Who are the worst off (9,1%)?</a:t>
            </a:r>
            <a:endParaRPr lang="en-US">
              <a:latin typeface="Calibri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1196975"/>
          <a:ext cx="8642350" cy="4079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393"/>
                <a:gridCol w="1323498"/>
                <a:gridCol w="1413806"/>
                <a:gridCol w="1488217"/>
                <a:gridCol w="1413806"/>
                <a:gridCol w="1562630"/>
              </a:tblGrid>
              <a:tr h="37089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Full</a:t>
                      </a:r>
                      <a:r>
                        <a:rPr lang="nl-BE" sz="1800" baseline="0" dirty="0" smtClean="0">
                          <a:solidFill>
                            <a:schemeClr val="tx1"/>
                          </a:solidFill>
                        </a:rPr>
                        <a:t> sample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income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/>
                        <a:t>Comp</a:t>
                      </a:r>
                      <a:r>
                        <a:rPr lang="nl-BE" sz="1800" dirty="0" smtClean="0"/>
                        <a:t>. index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aseline="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/>
                        <a:t>Equiv</a:t>
                      </a:r>
                      <a:r>
                        <a:rPr lang="nl-BE" sz="1800" dirty="0" smtClean="0"/>
                        <a:t>.</a:t>
                      </a:r>
                      <a:r>
                        <a:rPr lang="nl-BE" sz="1800" baseline="0" dirty="0" smtClean="0"/>
                        <a:t> </a:t>
                      </a:r>
                      <a:r>
                        <a:rPr lang="nl-BE" sz="1800" baseline="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6,94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5,82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8,20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5,24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1706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1317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1157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Health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0,76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0,58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Education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12,12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9,67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11,46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unemployed</a:t>
                      </a:r>
                      <a:endParaRPr lang="en-US" sz="1800" dirty="0"/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6,29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32,91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30,25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16,66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22,66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Age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(54)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Single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32,60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45,28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44,33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71,84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Pensioner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33,21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(31,84)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54,81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(35,14)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53,61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Disabled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15,98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18,38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47,50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29,96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Low </a:t>
                      </a:r>
                      <a:r>
                        <a:rPr lang="nl-BE" sz="1800" dirty="0" err="1" smtClean="0"/>
                        <a:t>educ</a:t>
                      </a:r>
                      <a:r>
                        <a:rPr lang="nl-BE" sz="1800" dirty="0" smtClean="0"/>
                        <a:t>.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38,95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78,45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43,18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60,79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0111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3.1 Who are the worst off (9,1%)?</a:t>
            </a:r>
            <a:endParaRPr lang="en-US">
              <a:latin typeface="Calibri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1196975"/>
          <a:ext cx="8642350" cy="4079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393"/>
                <a:gridCol w="1323498"/>
                <a:gridCol w="1413806"/>
                <a:gridCol w="1488217"/>
                <a:gridCol w="1413806"/>
                <a:gridCol w="1562630"/>
              </a:tblGrid>
              <a:tr h="37089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Full</a:t>
                      </a:r>
                      <a:r>
                        <a:rPr lang="nl-BE" sz="1800" baseline="0" dirty="0" smtClean="0">
                          <a:solidFill>
                            <a:schemeClr val="tx1"/>
                          </a:solidFill>
                        </a:rPr>
                        <a:t> sample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income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Comp</a:t>
                      </a:r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. index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aseline="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/>
                        <a:t>Equiv</a:t>
                      </a:r>
                      <a:r>
                        <a:rPr lang="nl-BE" sz="1800" dirty="0" smtClean="0"/>
                        <a:t>.</a:t>
                      </a:r>
                      <a:r>
                        <a:rPr lang="nl-BE" sz="1800" baseline="0" dirty="0" smtClean="0"/>
                        <a:t> </a:t>
                      </a:r>
                      <a:r>
                        <a:rPr lang="nl-BE" sz="1800" baseline="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6,94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5,82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8,20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5,24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1706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622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1061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1317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1157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Health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0,76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0,58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Education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12,12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9,67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11,46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unemployed</a:t>
                      </a:r>
                      <a:endParaRPr lang="en-US" sz="1800" dirty="0"/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6,29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32,91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30,25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16,66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22,66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Age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(54)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Single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32,60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45,28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44,33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71,84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Pensioner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33,21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(31,84)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54,81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(35,14)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53,61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Disabled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15,98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18,38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47,50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29,96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Low </a:t>
                      </a:r>
                      <a:r>
                        <a:rPr lang="nl-BE" sz="1800" dirty="0" err="1" smtClean="0"/>
                        <a:t>educ</a:t>
                      </a:r>
                      <a:r>
                        <a:rPr lang="nl-BE" sz="1800" dirty="0" smtClean="0"/>
                        <a:t>.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38,95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78,45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43,18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60,79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3114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3.1 Who are the worst off (9,1%)?</a:t>
            </a:r>
            <a:endParaRPr lang="en-US">
              <a:latin typeface="Calibri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1196975"/>
          <a:ext cx="8642350" cy="4079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393"/>
                <a:gridCol w="1323498"/>
                <a:gridCol w="1413806"/>
                <a:gridCol w="1488217"/>
                <a:gridCol w="1413806"/>
                <a:gridCol w="1562630"/>
              </a:tblGrid>
              <a:tr h="37089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Full</a:t>
                      </a:r>
                      <a:r>
                        <a:rPr lang="nl-BE" sz="1800" baseline="0" dirty="0" smtClean="0">
                          <a:solidFill>
                            <a:schemeClr val="tx1"/>
                          </a:solidFill>
                        </a:rPr>
                        <a:t> sample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income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Comp</a:t>
                      </a:r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. index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aseline="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/>
                        <a:t>Equiv</a:t>
                      </a:r>
                      <a:r>
                        <a:rPr lang="nl-BE" sz="1800" dirty="0" smtClean="0"/>
                        <a:t>.</a:t>
                      </a:r>
                      <a:r>
                        <a:rPr lang="nl-BE" sz="1800" baseline="0" dirty="0" smtClean="0"/>
                        <a:t> </a:t>
                      </a:r>
                      <a:r>
                        <a:rPr lang="nl-BE" sz="1800" baseline="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6,94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5,82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8,20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5,24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1706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1317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1157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Health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0,76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0,71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0,43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0,58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Education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12,12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9,67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11,46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unemployed</a:t>
                      </a:r>
                      <a:endParaRPr lang="en-US" sz="1800" dirty="0"/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6,29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32,91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30,25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16,66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22,66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Age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(54)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Single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32,60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45,28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44,33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71,84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Pensioner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33,21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(31,84)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54,81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(35,14)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53,61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Disabled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15,98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18,38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47,50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29,96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Low </a:t>
                      </a:r>
                      <a:r>
                        <a:rPr lang="nl-BE" sz="1800" dirty="0" err="1" smtClean="0"/>
                        <a:t>educ</a:t>
                      </a:r>
                      <a:r>
                        <a:rPr lang="nl-BE" sz="1800" dirty="0" smtClean="0"/>
                        <a:t>.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38,95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78,45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43,18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60,79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1421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>
                <a:latin typeface="Calibri" charset="0"/>
              </a:rPr>
              <a:t>3.1 Who are the worst off (9,1%)?</a:t>
            </a:r>
            <a:endParaRPr lang="en-US">
              <a:latin typeface="Calibri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1196975"/>
          <a:ext cx="8642350" cy="4079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393"/>
                <a:gridCol w="1323498"/>
                <a:gridCol w="1413806"/>
                <a:gridCol w="1488217"/>
                <a:gridCol w="1413806"/>
                <a:gridCol w="1562630"/>
              </a:tblGrid>
              <a:tr h="37089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Full</a:t>
                      </a:r>
                      <a:r>
                        <a:rPr lang="nl-BE" sz="1800" baseline="0" dirty="0" smtClean="0">
                          <a:solidFill>
                            <a:schemeClr val="tx1"/>
                          </a:solidFill>
                        </a:rPr>
                        <a:t> sample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income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>
                          <a:solidFill>
                            <a:schemeClr val="tx1"/>
                          </a:solidFill>
                        </a:rPr>
                        <a:t>Comp</a:t>
                      </a:r>
                      <a:r>
                        <a:rPr lang="nl-BE" sz="1800" dirty="0" smtClean="0">
                          <a:solidFill>
                            <a:schemeClr val="tx1"/>
                          </a:solidFill>
                        </a:rPr>
                        <a:t>. index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aseline="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err="1" smtClean="0"/>
                        <a:t>Equiv</a:t>
                      </a:r>
                      <a:r>
                        <a:rPr lang="nl-BE" sz="1800" dirty="0" smtClean="0"/>
                        <a:t>.</a:t>
                      </a:r>
                      <a:r>
                        <a:rPr lang="nl-BE" sz="1800" baseline="0" dirty="0" smtClean="0"/>
                        <a:t> </a:t>
                      </a:r>
                      <a:r>
                        <a:rPr lang="nl-BE" sz="1800" baseline="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Satisfaction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6,94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5,82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8,20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5,24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Income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1706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1317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1157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Health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0,76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0,71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0,43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0,58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Education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12,12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9,67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11,46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10,80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mpd="sng">
                      <a:noFill/>
                    </a:lnB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unemployed</a:t>
                      </a:r>
                      <a:endParaRPr lang="en-US" sz="1800" dirty="0"/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6,29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32,91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30,25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16,66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22,66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Age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55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(54)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63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Single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32,60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45,28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44,33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40,71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71,84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Pensioner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33,21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(31,84)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54,81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(35,14)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53,61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err="1" smtClean="0"/>
                        <a:t>Disabled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15,98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18,38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1" dirty="0" smtClean="0">
                          <a:solidFill>
                            <a:schemeClr val="tx1"/>
                          </a:solidFill>
                        </a:rPr>
                        <a:t>47,50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29,96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51,22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/>
                </a:tc>
              </a:tr>
              <a:tr h="370898">
                <a:tc>
                  <a:txBody>
                    <a:bodyPr/>
                    <a:lstStyle/>
                    <a:p>
                      <a:r>
                        <a:rPr lang="nl-BE" sz="1800" dirty="0" smtClean="0"/>
                        <a:t>Low </a:t>
                      </a:r>
                      <a:r>
                        <a:rPr lang="nl-BE" sz="1800" dirty="0" err="1" smtClean="0"/>
                        <a:t>educ</a:t>
                      </a:r>
                      <a:r>
                        <a:rPr lang="nl-BE" sz="1800" dirty="0" smtClean="0"/>
                        <a:t>.</a:t>
                      </a:r>
                      <a:endParaRPr lang="en-US" sz="1800" dirty="0"/>
                    </a:p>
                  </a:txBody>
                  <a:tcPr marL="91455" marR="91455" marT="45727" marB="457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38,95</a:t>
                      </a:r>
                      <a:endParaRPr lang="en-US" sz="1800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51,42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78,45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43,18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60,79</a:t>
                      </a:r>
                      <a:endParaRPr lang="en-US" sz="1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55" marR="91455" marT="45727" marB="457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269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1502</Words>
  <Application>Microsoft Macintosh PowerPoint</Application>
  <PresentationFormat>On-screen Show (4:3)</PresentationFormat>
  <Paragraphs>1079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Outline</vt:lpstr>
      <vt:lpstr>3.1 Who are the worst off (9,1%)?</vt:lpstr>
      <vt:lpstr>3.1 Who are the worst off (9,1%)?</vt:lpstr>
      <vt:lpstr>3.1 Who are the worst off (9,1%)?</vt:lpstr>
      <vt:lpstr>3.1 Who are the worst off (9,1%)?</vt:lpstr>
      <vt:lpstr>3.1 Who are the worst off (9,1%)?</vt:lpstr>
      <vt:lpstr>3.1 Who are the worst off (9,1%)?</vt:lpstr>
      <vt:lpstr>3.1 Who are the worst off (9,1%)?</vt:lpstr>
      <vt:lpstr>3.1 Who are the worst off (9,1%)?</vt:lpstr>
      <vt:lpstr>3.1 Who are the worst off (9,1%)?</vt:lpstr>
      <vt:lpstr>3.1 Who are the worst off (9,1%)?</vt:lpstr>
      <vt:lpstr>3.1 Who are the worst off (9,1%)?</vt:lpstr>
      <vt:lpstr>3.1 Who are the worst off (9,1%)?</vt:lpstr>
      <vt:lpstr>3.1 Who are the worst off (9,1%)?</vt:lpstr>
      <vt:lpstr>3.1 Who are the worst off (9,1%)?</vt:lpstr>
      <vt:lpstr>3.1 Who are the worst off (9,1%)?</vt:lpstr>
      <vt:lpstr>3.1 Who are the worst off (9,1%)?</vt:lpstr>
      <vt:lpstr>PowerPoint Presentation</vt:lpstr>
      <vt:lpstr>3.2 Degree of overlap</vt:lpstr>
      <vt:lpstr>3.2 Degree of overlap</vt:lpstr>
      <vt:lpstr>Conclusion</vt:lpstr>
      <vt:lpstr>Conclusion</vt:lpstr>
      <vt:lpstr>3.2 Degree of overlap</vt:lpstr>
      <vt:lpstr>3.2 Degree of overlap</vt:lpstr>
      <vt:lpstr>3.2 Degree of overlap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</dc:title>
  <dc:creator>Victoria Zellefrow</dc:creator>
  <cp:lastModifiedBy>Victoria Zellefrow</cp:lastModifiedBy>
  <cp:revision>2</cp:revision>
  <dcterms:created xsi:type="dcterms:W3CDTF">2014-03-05T15:22:05Z</dcterms:created>
  <dcterms:modified xsi:type="dcterms:W3CDTF">2014-03-05T15:34:13Z</dcterms:modified>
</cp:coreProperties>
</file>