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2" r:id="rId4"/>
    <p:sldId id="263" r:id="rId5"/>
    <p:sldId id="264" r:id="rId6"/>
    <p:sldId id="266" r:id="rId7"/>
    <p:sldId id="257" r:id="rId8"/>
    <p:sldId id="258" r:id="rId9"/>
    <p:sldId id="259" r:id="rId10"/>
    <p:sldId id="260" r:id="rId11"/>
    <p:sldId id="271" r:id="rId12"/>
    <p:sldId id="272" r:id="rId13"/>
    <p:sldId id="273" r:id="rId14"/>
    <p:sldId id="274" r:id="rId15"/>
    <p:sldId id="277" r:id="rId16"/>
    <p:sldId id="278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5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2AC87-E2B1-4322-955D-D91BAFB38B15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DB492-027F-4541-8330-AD823C0D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08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39D3C1-8E7C-42B4-9401-C68E778BE8C9}" type="slidenum">
              <a:rPr 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2FD374-5F5C-460E-9AED-C0E3BB68ED12}" type="slidenum">
              <a:rPr lang="en-US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4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17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29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1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2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3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7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04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9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0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C429-80B1-49CF-BF26-49C6DA7BF2C1}" type="datetimeFigureOut">
              <a:rPr lang="en-US" smtClean="0"/>
              <a:t>3/1/2014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A8875-C7E3-4B37-A727-C2821BCC2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3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Chapter 24: Individual Responsibility</a:t>
            </a:r>
            <a:br>
              <a:rPr lang="en-US" sz="4000" dirty="0" smtClean="0">
                <a:solidFill>
                  <a:schemeClr val="tx2"/>
                </a:solidFill>
              </a:rPr>
            </a:b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Part II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Francisco H. G. Ferreira* and Vito </a:t>
            </a:r>
            <a:r>
              <a:rPr lang="en-US" dirty="0" err="1" smtClean="0"/>
              <a:t>Peragine</a:t>
            </a:r>
            <a:r>
              <a:rPr lang="en-US" baseline="30000" dirty="0" smtClean="0"/>
              <a:t>#</a:t>
            </a:r>
          </a:p>
          <a:p>
            <a:endParaRPr lang="en-US" baseline="30000" dirty="0"/>
          </a:p>
          <a:p>
            <a:r>
              <a:rPr lang="en-US" dirty="0" smtClean="0"/>
              <a:t>*The World Bank and IZA</a:t>
            </a:r>
          </a:p>
          <a:p>
            <a:r>
              <a:rPr lang="en-US" baseline="30000" dirty="0" smtClean="0"/>
              <a:t>#</a:t>
            </a:r>
            <a:r>
              <a:rPr lang="en-US" dirty="0" smtClean="0"/>
              <a:t> University of Bari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Oxford Handbook of Well-Being and Public Policy Workshop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Princeton University, March 1</a:t>
            </a:r>
            <a:r>
              <a:rPr lang="en-US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2014</a:t>
            </a:r>
          </a:p>
        </p:txBody>
      </p:sp>
    </p:spTree>
    <p:extLst>
      <p:ext uri="{BB962C8B-B14F-4D97-AF65-F5344CB8AC3E}">
        <p14:creationId xmlns:p14="http://schemas.microsoft.com/office/powerpoint/2010/main" val="230266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Some correlations (ii)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313167" y="6396335"/>
            <a:ext cx="4967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Note: Estimates come from different studies and are not strictly comparable.</a:t>
            </a:r>
          </a:p>
          <a:p>
            <a:pPr algn="ctr"/>
            <a:r>
              <a:rPr lang="en-US" sz="1200" dirty="0" smtClean="0"/>
              <a:t>Source: </a:t>
            </a:r>
            <a:r>
              <a:rPr lang="en-US" sz="1200" dirty="0" err="1" smtClean="0"/>
              <a:t>Brunori</a:t>
            </a:r>
            <a:r>
              <a:rPr lang="en-US" sz="1200" dirty="0" smtClean="0"/>
              <a:t> et al. (2013)</a:t>
            </a:r>
            <a:endParaRPr lang="en-US" sz="1200" dirty="0"/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99" y="1596040"/>
            <a:ext cx="6877845" cy="4778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4983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Section 6. Implications for poverty and development</a:t>
            </a:r>
            <a:endParaRPr lang="en-US" sz="2800" dirty="0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01000" cy="434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“The rate of economic development should be taken to be the rate at which the mean advantage level of the worst-off types grows over time. […] I look forward to a future number of the WDR that carries out the computation, across countries, of this new definition of economic development” (p.243).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800" dirty="0" smtClean="0">
              <a:solidFill>
                <a:schemeClr val="accent4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1600" dirty="0" smtClean="0">
                <a:solidFill>
                  <a:schemeClr val="accent4"/>
                </a:solidFill>
              </a:rPr>
              <a:t>Roemer, John E. (2006): “Review Essay, ‘The 2006 world development report: Equity and development”, </a:t>
            </a:r>
            <a:r>
              <a:rPr lang="en-US" sz="1600" i="1" dirty="0" smtClean="0">
                <a:solidFill>
                  <a:schemeClr val="accent4"/>
                </a:solidFill>
              </a:rPr>
              <a:t>Journal of Economic Inequality</a:t>
            </a:r>
            <a:r>
              <a:rPr lang="en-US" sz="1600" dirty="0" smtClean="0">
                <a:solidFill>
                  <a:schemeClr val="accent4"/>
                </a:solidFill>
              </a:rPr>
              <a:t> (</a:t>
            </a:r>
            <a:r>
              <a:rPr lang="en-US" sz="1600" b="1" dirty="0" smtClean="0">
                <a:solidFill>
                  <a:schemeClr val="accent4"/>
                </a:solidFill>
              </a:rPr>
              <a:t>4</a:t>
            </a:r>
            <a:r>
              <a:rPr lang="en-US" sz="1600" dirty="0" smtClean="0">
                <a:solidFill>
                  <a:schemeClr val="accent4"/>
                </a:solidFill>
              </a:rPr>
              <a:t>): 233-244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sz="1600" dirty="0" smtClean="0">
              <a:solidFill>
                <a:srgbClr val="3366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600" dirty="0" smtClean="0">
              <a:solidFill>
                <a:srgbClr val="3366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Define an opportunity profile:</a:t>
            </a:r>
          </a:p>
          <a:p>
            <a:pPr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And an opportunity-deprivation profile:</a:t>
            </a:r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2590800" y="4572000"/>
          <a:ext cx="21431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1231560" imgH="253800" progId="Equation.3">
                  <p:embed/>
                </p:oleObj>
              </mc:Choice>
              <mc:Fallback>
                <p:oleObj name="Equation" r:id="rId3" imgW="123156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572000"/>
                        <a:ext cx="21431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4572000" y="4572000"/>
          <a:ext cx="1920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" imgW="1155700" imgH="228600" progId="Equation.3">
                  <p:embed/>
                </p:oleObj>
              </mc:Choice>
              <mc:Fallback>
                <p:oleObj name="Equation" r:id="rId5" imgW="1155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72000"/>
                        <a:ext cx="1920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0247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5638800"/>
            <a:ext cx="74263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3327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3029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dirty="0" smtClean="0"/>
              <a:t>Opportunity-deprivation </a:t>
            </a:r>
            <a:r>
              <a:rPr lang="pt-BR" sz="2800" dirty="0"/>
              <a:t>profiles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2286000" y="1426029"/>
            <a:ext cx="4549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The Brazilian profile, by income per capita</a:t>
            </a:r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124200"/>
            <a:ext cx="8958262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22029" y="2057400"/>
            <a:ext cx="807720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accent4"/>
                </a:solidFill>
                <a:latin typeface="Arial" charset="0"/>
                <a:cs typeface="Arial" charset="0"/>
              </a:rPr>
              <a:t>Brazil’s “opportunity-deprivation profile” in 1996: six poorest “social types” (adding up to 10% of the population), defined by pre-determined background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32051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Opportunity-sensitive poverty measurement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smtClean="0">
                <a:solidFill>
                  <a:schemeClr val="tx2"/>
                </a:solidFill>
              </a:rPr>
              <a:t>Should there be a poverty measure that is sensitive to I. Op., in the same way as FGT(2) or the </a:t>
            </a:r>
            <a:r>
              <a:rPr lang="en-US" sz="2400" dirty="0" err="1" smtClean="0">
                <a:solidFill>
                  <a:schemeClr val="tx2"/>
                </a:solidFill>
              </a:rPr>
              <a:t>Sen</a:t>
            </a:r>
            <a:r>
              <a:rPr lang="en-US" sz="2400" dirty="0" smtClean="0">
                <a:solidFill>
                  <a:schemeClr val="tx2"/>
                </a:solidFill>
              </a:rPr>
              <a:t> Index are sensitive to outcome inequality?</a:t>
            </a:r>
          </a:p>
          <a:p>
            <a:pPr lvl="1">
              <a:spcAft>
                <a:spcPts val="600"/>
              </a:spcAft>
            </a:pPr>
            <a:r>
              <a:rPr lang="en-US" sz="2000" dirty="0" err="1" smtClean="0"/>
              <a:t>Brunori</a:t>
            </a:r>
            <a:r>
              <a:rPr lang="en-US" sz="2000" dirty="0" smtClean="0"/>
              <a:t>, Ferreira, Lugo and </a:t>
            </a:r>
            <a:r>
              <a:rPr lang="en-US" sz="2000" dirty="0" err="1" smtClean="0"/>
              <a:t>Peragine</a:t>
            </a:r>
            <a:r>
              <a:rPr lang="en-US" sz="2000" dirty="0" smtClean="0"/>
              <a:t> </a:t>
            </a:r>
            <a:r>
              <a:rPr lang="en-US" sz="2000" dirty="0" smtClean="0"/>
              <a:t>(2013)</a:t>
            </a:r>
            <a:endParaRPr lang="en-US" sz="2000" dirty="0" smtClean="0"/>
          </a:p>
          <a:p>
            <a:pPr lvl="1">
              <a:spcAft>
                <a:spcPts val="600"/>
              </a:spcAft>
            </a:pPr>
            <a:r>
              <a:rPr lang="en-US" sz="2000" dirty="0" smtClean="0"/>
              <a:t>Anonymity axiom restricted to within types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Transfer axiom replaced by separate inequality aversion axioms within and across types.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/>
              <a:t>Tension between IOA and IAW is resolved by introducing a hierarchy:</a:t>
            </a:r>
          </a:p>
          <a:p>
            <a:pPr>
              <a:spcAft>
                <a:spcPts val="600"/>
              </a:spcAft>
            </a:pPr>
            <a:endParaRPr lang="en-US" sz="2400" dirty="0"/>
          </a:p>
        </p:txBody>
      </p:sp>
      <p:pic>
        <p:nvPicPr>
          <p:cNvPr id="3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181600"/>
            <a:ext cx="6096000" cy="783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81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Opportunity-sensitive </a:t>
            </a:r>
            <a:r>
              <a:rPr lang="en-US" sz="2800" dirty="0"/>
              <a:t>poverty measurement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Poverty </a:t>
            </a:r>
            <a:r>
              <a:rPr lang="en-US" sz="2000" u="sng" dirty="0" smtClean="0">
                <a:solidFill>
                  <a:schemeClr val="accent2"/>
                </a:solidFill>
              </a:rPr>
              <a:t>levels</a:t>
            </a:r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across eighteen European countries: standard headcount against opportunity-sensitive headcount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620" y="2266950"/>
            <a:ext cx="5934075" cy="45910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5" name="Oval 4"/>
          <p:cNvSpPr/>
          <p:nvPr/>
        </p:nvSpPr>
        <p:spPr>
          <a:xfrm rot="19656245">
            <a:off x="2419244" y="4860120"/>
            <a:ext cx="2296916" cy="1266893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19656245">
            <a:off x="5424546" y="3542815"/>
            <a:ext cx="1677758" cy="794463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466524">
            <a:off x="4760798" y="3191700"/>
            <a:ext cx="1290098" cy="5708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marL="457200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The measurement distinction between the ex-ante and ex-post approaches is related to the conceptual distinction between the “equal opportunity policies” of Roemer and van de </a:t>
            </a:r>
            <a:r>
              <a:rPr lang="en-US" sz="2000" dirty="0" err="1" smtClean="0">
                <a:solidFill>
                  <a:schemeClr val="tx2"/>
                </a:solidFill>
              </a:rPr>
              <a:t>Gaer</a:t>
            </a:r>
            <a:r>
              <a:rPr lang="en-US" sz="2000" dirty="0" smtClean="0">
                <a:solidFill>
                  <a:schemeClr val="tx2"/>
                </a:solidFill>
              </a:rPr>
              <a:t>:</a:t>
            </a:r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r>
              <a:rPr lang="en-US" sz="1700" dirty="0" smtClean="0"/>
              <a:t>Roemer’s “Mean of </a:t>
            </a:r>
            <a:r>
              <a:rPr lang="en-US" sz="1700" dirty="0" err="1" smtClean="0"/>
              <a:t>mins</a:t>
            </a:r>
            <a:r>
              <a:rPr lang="en-US" sz="1700" dirty="0" smtClean="0"/>
              <a:t>” </a:t>
            </a:r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r>
              <a:rPr lang="en-US" sz="1700" dirty="0" smtClean="0"/>
              <a:t>Van de </a:t>
            </a:r>
            <a:r>
              <a:rPr lang="en-US" sz="1700" dirty="0" err="1" smtClean="0"/>
              <a:t>Gaer’s</a:t>
            </a:r>
            <a:r>
              <a:rPr lang="en-US" sz="1700" dirty="0" smtClean="0"/>
              <a:t> “Min of Means” </a:t>
            </a:r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endParaRPr lang="en-US" sz="1700" dirty="0" smtClean="0"/>
          </a:p>
          <a:p>
            <a:pPr lvl="1">
              <a:defRPr/>
            </a:pPr>
            <a:endParaRPr lang="en-US" sz="1700" dirty="0" smtClean="0"/>
          </a:p>
          <a:p>
            <a:pPr>
              <a:buFont typeface="Wingdings" pitchFamily="2" charset="2"/>
              <a:buNone/>
              <a:defRPr/>
            </a:pPr>
            <a:endParaRPr lang="en-US" sz="1800" dirty="0" smtClean="0">
              <a:solidFill>
                <a:schemeClr val="accent3"/>
              </a:solidFill>
            </a:endParaRPr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001000" cy="12493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t-BR" sz="3200" dirty="0" smtClean="0"/>
              <a:t>The development objective</a:t>
            </a:r>
            <a:endParaRPr lang="en-US" sz="2800" dirty="0" smtClean="0"/>
          </a:p>
        </p:txBody>
      </p:sp>
      <p:graphicFrame>
        <p:nvGraphicFramePr>
          <p:cNvPr id="1536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015743"/>
              </p:ext>
            </p:extLst>
          </p:nvPr>
        </p:nvGraphicFramePr>
        <p:xfrm>
          <a:off x="2730500" y="3429000"/>
          <a:ext cx="25987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4" imgW="1828800" imgH="482400" progId="Equation.3">
                  <p:embed/>
                </p:oleObj>
              </mc:Choice>
              <mc:Fallback>
                <p:oleObj name="Equation" r:id="rId4" imgW="182880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429000"/>
                        <a:ext cx="25987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547701"/>
              </p:ext>
            </p:extLst>
          </p:nvPr>
        </p:nvGraphicFramePr>
        <p:xfrm>
          <a:off x="2206625" y="5100638"/>
          <a:ext cx="394652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6" imgW="3073320" imgH="482400" progId="Equation.3">
                  <p:embed/>
                </p:oleObj>
              </mc:Choice>
              <mc:Fallback>
                <p:oleObj name="Equation" r:id="rId6" imgW="307332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5100638"/>
                        <a:ext cx="3946525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9BB0FB6-7F09-402E-BC43-571D96843F2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04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The development objective</a:t>
            </a:r>
            <a:endParaRPr lang="en-US" sz="320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tx2"/>
                </a:solidFill>
              </a:rPr>
              <a:t>What is the policy objective for opportunity egalitarians?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pt-BR" sz="26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600" dirty="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solidFill>
                  <a:schemeClr val="accent4"/>
                </a:solidFill>
              </a:rPr>
              <a:t>The choice of policies from a feasible set so as to maximize the future stream of ‘advantage’ for the most disadvantaged type, subject to a no-deprivation constraint and  to a feasibility constraint.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286000"/>
            <a:ext cx="112014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905000" y="6260637"/>
            <a:ext cx="556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/>
              <a:t>Source: Bourguignon, Ferreira and Walton, JEI 2007.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47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The development objective</a:t>
            </a:r>
            <a:endParaRPr lang="en-US" sz="32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smtClean="0">
                <a:solidFill>
                  <a:schemeClr val="tx2"/>
                </a:solidFill>
              </a:rPr>
              <a:t>‘Deconstructing’ the equitable development policy problem:</a:t>
            </a:r>
          </a:p>
          <a:p>
            <a:pPr eaLnBrk="1" hangingPunct="1"/>
            <a:endParaRPr lang="en-US" sz="2600" smtClean="0">
              <a:solidFill>
                <a:schemeClr val="tx2"/>
              </a:solidFill>
            </a:endParaRPr>
          </a:p>
          <a:p>
            <a:pPr eaLnBrk="1" hangingPunct="1"/>
            <a:endParaRPr lang="en-US" sz="3000" smtClean="0">
              <a:solidFill>
                <a:schemeClr val="tx2"/>
              </a:solidFill>
            </a:endParaRPr>
          </a:p>
          <a:p>
            <a:pPr eaLnBrk="1" hangingPunct="1"/>
            <a:endParaRPr lang="en-US" sz="3000" smtClean="0">
              <a:solidFill>
                <a:schemeClr val="tx2"/>
              </a:solidFill>
            </a:endParaRPr>
          </a:p>
          <a:p>
            <a:pPr eaLnBrk="1" hangingPunct="1"/>
            <a:endParaRPr lang="en-US" sz="3000" smtClean="0">
              <a:solidFill>
                <a:schemeClr val="tx2"/>
              </a:solidFill>
            </a:endParaRPr>
          </a:p>
          <a:p>
            <a:pPr eaLnBrk="1" hangingPunct="1"/>
            <a:endParaRPr lang="en-US" sz="3000" smtClean="0">
              <a:solidFill>
                <a:schemeClr val="tx2"/>
              </a:solidFill>
            </a:endParaRPr>
          </a:p>
          <a:p>
            <a:pPr eaLnBrk="1" hangingPunct="1"/>
            <a:endParaRPr lang="en-US" sz="3000" smtClean="0">
              <a:solidFill>
                <a:schemeClr val="tx2"/>
              </a:solidFill>
            </a:endParaRP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667000"/>
            <a:ext cx="112014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3124200" y="2819400"/>
            <a:ext cx="609600" cy="685800"/>
          </a:xfrm>
          <a:prstGeom prst="ellipse">
            <a:avLst/>
          </a:prstGeom>
          <a:noFill/>
          <a:ln w="9525" algn="ctr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3581400" y="2590800"/>
            <a:ext cx="1447800" cy="9144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2514600" y="3124200"/>
            <a:ext cx="685800" cy="4572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3657600" y="3733800"/>
            <a:ext cx="1447800" cy="685800"/>
          </a:xfrm>
          <a:prstGeom prst="ellipse">
            <a:avLst/>
          </a:prstGeom>
          <a:noFill/>
          <a:ln w="9525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4800600" y="2743200"/>
            <a:ext cx="1600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6400800" y="2667000"/>
            <a:ext cx="189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“Growth matters”</a:t>
            </a:r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3276600" y="3505200"/>
            <a:ext cx="152400" cy="2133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2971800" y="5562600"/>
            <a:ext cx="5810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“Rawlsian” criterion. All weight on the least advantaged.</a:t>
            </a:r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>
            <a:off x="4495800" y="4419600"/>
            <a:ext cx="228600" cy="3048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4495800" y="4800600"/>
            <a:ext cx="3854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Poverty eradication as a ‘constraint’.</a:t>
            </a:r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1066800" y="3429000"/>
            <a:ext cx="1447800" cy="1295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0" y="4724400"/>
            <a:ext cx="2667000" cy="915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Permissible Policy Set:</a:t>
            </a:r>
          </a:p>
          <a:p>
            <a:pPr algn="ctr"/>
            <a:r>
              <a:rPr lang="en-US"/>
              <a:t>Technical feasibility and social acceptability</a:t>
            </a:r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1520825" y="6284913"/>
            <a:ext cx="5568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/>
              <a:t>Source: Bourguignon, Ferreira and Walton, JEI 2007.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12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And finally…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The empirical literature on I. Op. is now moving beyond measurement, to the exploration of causal relationships:</a:t>
            </a:r>
          </a:p>
          <a:p>
            <a:pPr marL="914400" lvl="1" indent="-514350">
              <a:spcAft>
                <a:spcPts val="1200"/>
              </a:spcAft>
            </a:pPr>
            <a:r>
              <a:rPr lang="en-US" dirty="0" smtClean="0"/>
              <a:t>With economic growth (e.g. Marrero and Rodriguez, JDE, 2013)</a:t>
            </a:r>
          </a:p>
          <a:p>
            <a:pPr marL="914400" lvl="1" indent="-514350">
              <a:spcAft>
                <a:spcPts val="1800"/>
              </a:spcAft>
            </a:pPr>
            <a:r>
              <a:rPr lang="en-US" dirty="0" smtClean="0"/>
              <a:t>With public policy (van de </a:t>
            </a:r>
            <a:r>
              <a:rPr lang="en-US" dirty="0" err="1" smtClean="0"/>
              <a:t>Gaer</a:t>
            </a:r>
            <a:r>
              <a:rPr lang="en-US" dirty="0" smtClean="0"/>
              <a:t> et al., WBER forthcoming) 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easurement challenges still plague these new applications…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dirty="0" smtClean="0"/>
              <a:t>…but the empirical examples have led to inroads in the dialogue with policy makers.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53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Section 5: Empirical applications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1800"/>
              </a:spcAft>
            </a:pPr>
            <a:r>
              <a:rPr lang="en-US" dirty="0" smtClean="0"/>
              <a:t>All known empirical applications of the measurement of inequality of opportunity follow the indirect approach.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Some are based on norm-based approaches in the spirit of the </a:t>
            </a:r>
            <a:r>
              <a:rPr lang="en-US" dirty="0" smtClean="0">
                <a:solidFill>
                  <a:schemeClr val="tx2"/>
                </a:solidFill>
              </a:rPr>
              <a:t>direct unfairness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tx2"/>
                </a:solidFill>
              </a:rPr>
              <a:t>fairness gap </a:t>
            </a:r>
            <a:r>
              <a:rPr lang="en-US" dirty="0" smtClean="0"/>
              <a:t>matrices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e</a:t>
            </a:r>
            <a:r>
              <a:rPr lang="en-US" dirty="0" smtClean="0"/>
              <a:t>.g. Almas et al. (2011); </a:t>
            </a:r>
            <a:r>
              <a:rPr lang="en-US" dirty="0" err="1" smtClean="0"/>
              <a:t>Devooght</a:t>
            </a:r>
            <a:r>
              <a:rPr lang="en-US" dirty="0" smtClean="0"/>
              <a:t> (2008)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There are also examples of </a:t>
            </a:r>
            <a:r>
              <a:rPr lang="en-US" dirty="0" smtClean="0">
                <a:solidFill>
                  <a:schemeClr val="tx2"/>
                </a:solidFill>
              </a:rPr>
              <a:t>within-tranches inequality</a:t>
            </a:r>
            <a:r>
              <a:rPr lang="en-US" dirty="0" smtClean="0"/>
              <a:t> applications.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 </a:t>
            </a:r>
            <a:r>
              <a:rPr lang="en-US" dirty="0" err="1" smtClean="0"/>
              <a:t>Checchi</a:t>
            </a:r>
            <a:r>
              <a:rPr lang="en-US" dirty="0" smtClean="0"/>
              <a:t> and </a:t>
            </a:r>
            <a:r>
              <a:rPr lang="en-US" dirty="0" err="1" smtClean="0"/>
              <a:t>Peragine</a:t>
            </a:r>
            <a:r>
              <a:rPr lang="en-US" dirty="0" smtClean="0"/>
              <a:t> (2010)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9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But the </a:t>
            </a:r>
            <a:r>
              <a:rPr lang="en-US" sz="2400" dirty="0" smtClean="0">
                <a:solidFill>
                  <a:schemeClr val="tx2"/>
                </a:solidFill>
              </a:rPr>
              <a:t>between-types inequality </a:t>
            </a:r>
            <a:r>
              <a:rPr lang="en-US" sz="2400" dirty="0" smtClean="0"/>
              <a:t>version of the indirect approach has been used most often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441180"/>
            <a:ext cx="3581400" cy="166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819400"/>
            <a:ext cx="10468086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96000" y="5442420"/>
                <a:ext cx="1782796" cy="6742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latin typeface="Cambria Math"/>
                        </a:rPr>
                        <m:t>𝑰𝑬𝑶𝑹</m:t>
                      </m:r>
                      <m:r>
                        <a:rPr lang="en-GB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latin typeface="Cambria Math"/>
                            </a:rPr>
                            <m:t>𝑰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(</m:t>
                              </m:r>
                              <m:acc>
                                <m:accPr>
                                  <m:chr m:val="̃"/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>
                                  <a:latin typeface="Cambria Math"/>
                                </a:rPr>
                                <m:t>𝑩𝑻</m:t>
                              </m:r>
                            </m:sub>
                          </m:sSub>
                          <m:r>
                            <a:rPr lang="en-US" b="1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b="1" i="1">
                              <a:latin typeface="Cambria Math"/>
                            </a:rPr>
                            <m:t>𝑰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b="1" i="1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442420"/>
                <a:ext cx="1782796" cy="67422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909402" y="5594866"/>
            <a:ext cx="2275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Simply compute: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584887" y="5594866"/>
                <a:ext cx="17523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/>
                        </a:rPr>
                        <m:t>𝑰𝑬𝑶</m:t>
                      </m:r>
                      <m:r>
                        <a:rPr lang="en-US" b="1" i="1" smtClean="0">
                          <a:latin typeface="Cambria Math"/>
                        </a:rPr>
                        <m:t>𝑳</m:t>
                      </m:r>
                      <m:r>
                        <a:rPr lang="en-GB" b="1" i="1"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latin typeface="Cambria Math"/>
                        </a:rPr>
                        <m:t>𝑰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/>
                            </a:rPr>
                            <m:t>(</m:t>
                          </m:r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latin typeface="Cambria Math"/>
                                </a:rPr>
                                <m:t>𝒙</m:t>
                              </m:r>
                            </m:e>
                          </m:acc>
                        </m:e>
                        <m:sub>
                          <m:r>
                            <a:rPr lang="en-US" b="1" i="1">
                              <a:latin typeface="Cambria Math"/>
                            </a:rPr>
                            <m:t>𝑩𝑻</m:t>
                          </m:r>
                        </m:sub>
                      </m:sSub>
                      <m:r>
                        <a:rPr lang="en-US" b="1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887" y="5594866"/>
                <a:ext cx="1752339" cy="369332"/>
              </a:xfrm>
              <a:prstGeom prst="rect">
                <a:avLst/>
              </a:prstGeom>
              <a:blipFill rotWithShape="1">
                <a:blip r:embed="rId5"/>
                <a:stretch>
                  <a:fillRect r="-1042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76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Caveat 1: A lower bound estimate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5181600"/>
              </a:xfrm>
            </p:spPr>
            <p:txBody>
              <a:bodyPr>
                <a:normAutofit lnSpcReduction="10000"/>
              </a:bodyPr>
              <a:lstStyle/>
              <a:p>
                <a:pPr marL="571500" indent="-514350">
                  <a:spcAft>
                    <a:spcPts val="1200"/>
                  </a:spcAft>
                </a:pPr>
                <a:r>
                  <a:rPr lang="en-US" sz="2000" dirty="0" smtClean="0">
                    <a:solidFill>
                      <a:schemeClr val="tx2"/>
                    </a:solidFill>
                  </a:rPr>
                  <a:t>Interpretation: </a:t>
                </a:r>
                <a:r>
                  <a:rPr lang="en-US" sz="2000" i="1" dirty="0" smtClean="0">
                    <a:solidFill>
                      <a:schemeClr val="tx2"/>
                    </a:solidFill>
                  </a:rPr>
                  <a:t>IEO (L or R) </a:t>
                </a:r>
                <a:r>
                  <a:rPr lang="en-US" sz="2000" dirty="0" smtClean="0">
                    <a:solidFill>
                      <a:schemeClr val="tx2"/>
                    </a:solidFill>
                  </a:rPr>
                  <a:t>is a </a:t>
                </a:r>
                <a:r>
                  <a:rPr lang="en-US" sz="2000" u="sng" dirty="0" smtClean="0">
                    <a:solidFill>
                      <a:schemeClr val="tx2"/>
                    </a:solidFill>
                  </a:rPr>
                  <a:t>lower-bound</a:t>
                </a:r>
                <a:r>
                  <a:rPr lang="en-US" sz="2000" dirty="0" smtClean="0">
                    <a:solidFill>
                      <a:schemeClr val="tx2"/>
                    </a:solidFill>
                  </a:rPr>
                  <a:t> measure of inequality of opportunity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Omitted circumstances cannot lower it.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Whenever the dimension of the observed vector </a:t>
                </a:r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 </a:t>
                </a:r>
                <a:r>
                  <a:rPr lang="en-US" sz="1600" dirty="0" smtClean="0"/>
                  <a:t>is less than the dimension of the “true” vector </a:t>
                </a:r>
                <a:r>
                  <a:rPr lang="en-US" sz="1600" i="1" dirty="0" smtClean="0"/>
                  <a:t>C*</a:t>
                </a:r>
                <a:r>
                  <a:rPr lang="en-US" sz="1600" dirty="0" smtClean="0"/>
                  <a:t>, then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/>
                      </a:rPr>
                      <m:t>𝑰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/>
                          </a:rPr>
                          <m:t>(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latin typeface="Cambria Math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600" b="1" i="1">
                            <a:latin typeface="Cambria Math"/>
                          </a:rPr>
                          <m:t>𝑩𝑻</m:t>
                        </m:r>
                      </m:sub>
                    </m:sSub>
                    <m:r>
                      <a:rPr lang="en-US" sz="1600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sz="1600" dirty="0" smtClean="0"/>
                  <a:t>  is a lower-bound estimator of true inequality of opportunity: the inequality that would be captured by the same indices if the full vector </a:t>
                </a:r>
                <a:r>
                  <a:rPr lang="en-US" sz="1600" i="1" dirty="0" smtClean="0"/>
                  <a:t>C* </a:t>
                </a:r>
                <a:r>
                  <a:rPr lang="en-US" sz="1600" dirty="0" smtClean="0"/>
                  <a:t>were observed. 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Intuition: Suppose only race is observed (blacks, whites </a:t>
                </a:r>
                <a:r>
                  <a:rPr lang="en-US" sz="1600" dirty="0" err="1" smtClean="0"/>
                  <a:t>hispanics</a:t>
                </a:r>
                <a:r>
                  <a:rPr lang="en-US" sz="1600" dirty="0" smtClean="0"/>
                  <a:t>), but in reality gender also matters: 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12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12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24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Formal proof in Ferreira and </a:t>
                </a:r>
                <a:r>
                  <a:rPr lang="en-US" sz="1600" dirty="0" err="1" smtClean="0"/>
                  <a:t>Gignoux</a:t>
                </a:r>
                <a:r>
                  <a:rPr lang="en-US" sz="1600" dirty="0" smtClean="0"/>
                  <a:t> (2011).</a:t>
                </a:r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5181600"/>
              </a:xfrm>
              <a:blipFill rotWithShape="1">
                <a:blip r:embed="rId2"/>
                <a:stretch>
                  <a:fillRect t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495800"/>
            <a:ext cx="3581400" cy="166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177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Caveat 1: A lower bound estimate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24000"/>
                <a:ext cx="8229600" cy="5181600"/>
              </a:xfrm>
            </p:spPr>
            <p:txBody>
              <a:bodyPr>
                <a:normAutofit lnSpcReduction="10000"/>
              </a:bodyPr>
              <a:lstStyle/>
              <a:p>
                <a:pPr marL="571500" indent="-514350">
                  <a:spcAft>
                    <a:spcPts val="1200"/>
                  </a:spcAft>
                </a:pPr>
                <a:r>
                  <a:rPr lang="en-US" sz="2000" dirty="0" smtClean="0">
                    <a:solidFill>
                      <a:schemeClr val="tx2"/>
                    </a:solidFill>
                  </a:rPr>
                  <a:t>Interpretation: </a:t>
                </a:r>
                <a:r>
                  <a:rPr lang="en-US" sz="2000" i="1" dirty="0" smtClean="0">
                    <a:solidFill>
                      <a:schemeClr val="tx2"/>
                    </a:solidFill>
                  </a:rPr>
                  <a:t>IEO (L or R) </a:t>
                </a:r>
                <a:r>
                  <a:rPr lang="en-US" sz="2000" dirty="0" smtClean="0">
                    <a:solidFill>
                      <a:schemeClr val="tx2"/>
                    </a:solidFill>
                  </a:rPr>
                  <a:t>is a </a:t>
                </a:r>
                <a:r>
                  <a:rPr lang="en-US" sz="2000" u="sng" dirty="0" smtClean="0">
                    <a:solidFill>
                      <a:schemeClr val="tx2"/>
                    </a:solidFill>
                  </a:rPr>
                  <a:t>lower-bound</a:t>
                </a:r>
                <a:r>
                  <a:rPr lang="en-US" sz="2000" dirty="0" smtClean="0">
                    <a:solidFill>
                      <a:schemeClr val="tx2"/>
                    </a:solidFill>
                  </a:rPr>
                  <a:t> measure of inequality of opportunity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Omitted circumstances cannot lower it.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Whenever the dimension of the observed vector </a:t>
                </a:r>
                <a:r>
                  <a:rPr lang="en-US" sz="1600" i="1" dirty="0" smtClean="0"/>
                  <a:t>C</a:t>
                </a:r>
                <a:r>
                  <a:rPr lang="en-US" sz="1600" i="1" baseline="-25000" dirty="0" smtClean="0"/>
                  <a:t> </a:t>
                </a:r>
                <a:r>
                  <a:rPr lang="en-US" sz="1600" dirty="0" smtClean="0"/>
                  <a:t>is less than the dimension of the “true” vector </a:t>
                </a:r>
                <a:r>
                  <a:rPr lang="en-US" sz="1600" i="1" dirty="0" smtClean="0"/>
                  <a:t>C*</a:t>
                </a:r>
                <a:r>
                  <a:rPr lang="en-US" sz="1600" dirty="0" smtClean="0"/>
                  <a:t>, then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/>
                      </a:rPr>
                      <m:t>𝑰</m:t>
                    </m:r>
                    <m:sSub>
                      <m:sSubPr>
                        <m:ctrlPr>
                          <a:rPr lang="en-US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/>
                          </a:rPr>
                          <m:t>(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latin typeface="Cambria Math"/>
                              </a:rPr>
                              <m:t>𝒙</m:t>
                            </m:r>
                          </m:e>
                        </m:acc>
                      </m:e>
                      <m:sub>
                        <m:r>
                          <a:rPr lang="en-US" sz="1600" b="1" i="1">
                            <a:latin typeface="Cambria Math"/>
                          </a:rPr>
                          <m:t>𝑩𝑻</m:t>
                        </m:r>
                      </m:sub>
                    </m:sSub>
                    <m:r>
                      <a:rPr lang="en-US" sz="1600" b="1" i="1">
                        <a:latin typeface="Cambria Math"/>
                      </a:rPr>
                      <m:t>)</m:t>
                    </m:r>
                  </m:oMath>
                </a14:m>
                <a:r>
                  <a:rPr lang="en-US" sz="1600" dirty="0" smtClean="0"/>
                  <a:t>  is a lower-bound estimator of true inequality of opportunity: the inequality that would be captured by the same indices if the full vector </a:t>
                </a:r>
                <a:r>
                  <a:rPr lang="en-US" sz="1600" i="1" dirty="0" smtClean="0"/>
                  <a:t>C* </a:t>
                </a:r>
                <a:r>
                  <a:rPr lang="en-US" sz="1600" dirty="0" smtClean="0"/>
                  <a:t>were observed. 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Intuition: Suppose only race is observed (blacks, whites </a:t>
                </a:r>
                <a:r>
                  <a:rPr lang="en-US" sz="1600" dirty="0" err="1" smtClean="0"/>
                  <a:t>hispanics</a:t>
                </a:r>
                <a:r>
                  <a:rPr lang="en-US" sz="1600" dirty="0" smtClean="0"/>
                  <a:t>), but in reality gender also matters: </a:t>
                </a:r>
              </a:p>
              <a:p>
                <a:pPr marL="971550" lvl="1" indent="-514350">
                  <a:spcAft>
                    <a:spcPts val="12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12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12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2400"/>
                  </a:spcAft>
                </a:pPr>
                <a:endParaRPr lang="en-US" sz="1600" dirty="0" smtClean="0"/>
              </a:p>
              <a:p>
                <a:pPr marL="971550" lvl="1" indent="-514350">
                  <a:spcAft>
                    <a:spcPts val="1200"/>
                  </a:spcAft>
                </a:pPr>
                <a:r>
                  <a:rPr lang="en-US" sz="1600" dirty="0" smtClean="0"/>
                  <a:t>Formal proof in Ferreira and </a:t>
                </a:r>
                <a:r>
                  <a:rPr lang="en-US" sz="1600" dirty="0" err="1" smtClean="0"/>
                  <a:t>Gignoux</a:t>
                </a:r>
                <a:r>
                  <a:rPr lang="en-US" sz="1600" dirty="0" smtClean="0"/>
                  <a:t> (2011).</a:t>
                </a:r>
              </a:p>
            </p:txBody>
          </p:sp>
        </mc:Choice>
        <mc:Fallback xmlns=""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24000"/>
                <a:ext cx="8229600" cy="5181600"/>
              </a:xfrm>
              <a:blipFill rotWithShape="1">
                <a:blip r:embed="rId2"/>
                <a:stretch>
                  <a:fillRect t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495800"/>
            <a:ext cx="3581400" cy="1664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2895600" y="5327910"/>
            <a:ext cx="3352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895600" y="5627914"/>
            <a:ext cx="3352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95600" y="5867400"/>
            <a:ext cx="3352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31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Caveat 2: Parametric estimates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200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1200"/>
              </a:spcAft>
            </a:pPr>
            <a:r>
              <a:rPr lang="en-US" sz="1800" dirty="0" smtClean="0">
                <a:solidFill>
                  <a:schemeClr val="tx2"/>
                </a:solidFill>
              </a:rPr>
              <a:t>When the information on circumstances is rich enough, the number of types may become too large to estimate either IEO non-parametrically. </a:t>
            </a:r>
          </a:p>
          <a:p>
            <a:pPr eaLnBrk="1" hangingPunct="1"/>
            <a:r>
              <a:rPr lang="en-US" sz="1800" dirty="0" smtClean="0"/>
              <a:t>Follow Bourguignon et al. (2007) and Ferreira and </a:t>
            </a:r>
            <a:r>
              <a:rPr lang="en-US" sz="1800" dirty="0" err="1" smtClean="0"/>
              <a:t>Gignoux</a:t>
            </a:r>
            <a:r>
              <a:rPr lang="en-US" sz="1800" dirty="0" smtClean="0"/>
              <a:t> (2011) in proposing a simple model: 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endParaRPr lang="en-US" sz="1800" dirty="0" smtClean="0"/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For the purpose of simply measuring inequality of opportunity, it suffices to estimate the reduced form: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Say, by OLS: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Can then compute </a:t>
            </a:r>
            <a:r>
              <a:rPr lang="en-US" sz="1800" dirty="0" smtClean="0">
                <a:solidFill>
                  <a:schemeClr val="tx2"/>
                </a:solidFill>
              </a:rPr>
              <a:t>“parametrically smoothed distribution”: </a:t>
            </a:r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Leading to the parametric estimate:</a:t>
            </a:r>
          </a:p>
        </p:txBody>
      </p:sp>
      <p:sp>
        <p:nvSpPr>
          <p:cNvPr id="82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194" name="Object 1"/>
          <p:cNvGraphicFramePr>
            <a:graphicFrameLocks noChangeAspect="1"/>
          </p:cNvGraphicFramePr>
          <p:nvPr/>
        </p:nvGraphicFramePr>
        <p:xfrm>
          <a:off x="3886200" y="4114800"/>
          <a:ext cx="1066800" cy="327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3" imgW="710891" imgH="215806" progId="Equation.3">
                  <p:embed/>
                </p:oleObj>
              </mc:Choice>
              <mc:Fallback>
                <p:oleObj name="Equation" r:id="rId3" imgW="710891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14800"/>
                        <a:ext cx="1066800" cy="3271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905000" y="4572000"/>
          <a:ext cx="1107799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5" imgW="736560" imgH="203040" progId="Equation.3">
                  <p:embed/>
                </p:oleObj>
              </mc:Choice>
              <mc:Fallback>
                <p:oleObj name="Equation" r:id="rId5" imgW="7365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72000"/>
                        <a:ext cx="1107799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6019800" y="5105400"/>
          <a:ext cx="913283" cy="351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7" imgW="571320" imgH="228600" progId="Equation.3">
                  <p:embed/>
                </p:oleObj>
              </mc:Choice>
              <mc:Fallback>
                <p:oleObj name="Equation" r:id="rId7" imgW="5713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05400"/>
                        <a:ext cx="913283" cy="3516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0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0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6871" name="Object 8"/>
          <p:cNvGraphicFramePr>
            <a:graphicFrameLocks noChangeAspect="1"/>
          </p:cNvGraphicFramePr>
          <p:nvPr/>
        </p:nvGraphicFramePr>
        <p:xfrm>
          <a:off x="3810000" y="2819400"/>
          <a:ext cx="1255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9" imgW="888840" imgH="431640" progId="Equation.3">
                  <p:embed/>
                </p:oleObj>
              </mc:Choice>
              <mc:Fallback>
                <p:oleObj name="Equation" r:id="rId9" imgW="888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819400"/>
                        <a:ext cx="125571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7"/>
          <p:cNvGraphicFramePr>
            <a:graphicFrameLocks noChangeAspect="1"/>
          </p:cNvGraphicFramePr>
          <p:nvPr/>
        </p:nvGraphicFramePr>
        <p:xfrm>
          <a:off x="4114800" y="5715000"/>
          <a:ext cx="10779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1" imgW="761760" imgH="228600" progId="Equation.3">
                  <p:embed/>
                </p:oleObj>
              </mc:Choice>
              <mc:Fallback>
                <p:oleObj name="Equation" r:id="rId11" imgW="761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715000"/>
                        <a:ext cx="107791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170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Eight case studies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US" sz="2000" dirty="0" smtClean="0"/>
          </a:p>
        </p:txBody>
      </p:sp>
      <p:pic>
        <p:nvPicPr>
          <p:cNvPr id="727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307" y="1243013"/>
            <a:ext cx="8648093" cy="5601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0916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Forty-one country estimates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313167" y="6396335"/>
            <a:ext cx="4967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Note: Estimates come from different studies and are not strictly comparable.</a:t>
            </a:r>
          </a:p>
          <a:p>
            <a:pPr algn="ctr"/>
            <a:r>
              <a:rPr lang="en-US" sz="1200" dirty="0" smtClean="0"/>
              <a:t>Source: </a:t>
            </a:r>
            <a:r>
              <a:rPr lang="en-US" sz="1200" dirty="0" err="1" smtClean="0"/>
              <a:t>Brunori</a:t>
            </a:r>
            <a:r>
              <a:rPr lang="en-US" sz="1200" dirty="0" smtClean="0"/>
              <a:t> et al. (2013)</a:t>
            </a:r>
            <a:endParaRPr lang="en-US" sz="1200" dirty="0"/>
          </a:p>
        </p:txBody>
      </p:sp>
      <p:pic>
        <p:nvPicPr>
          <p:cNvPr id="675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143000"/>
            <a:ext cx="7457713" cy="5469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130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Some correlations (</a:t>
            </a:r>
            <a:r>
              <a:rPr lang="en-US" sz="3200" dirty="0" err="1" smtClean="0"/>
              <a:t>i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313167" y="6396335"/>
            <a:ext cx="4967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Note: Estimates come from different studies and are not strictly comparable.</a:t>
            </a:r>
          </a:p>
          <a:p>
            <a:pPr algn="ctr"/>
            <a:r>
              <a:rPr lang="en-US" sz="1200" dirty="0" smtClean="0"/>
              <a:t>Source: </a:t>
            </a:r>
            <a:r>
              <a:rPr lang="en-US" sz="1200" dirty="0" err="1" smtClean="0"/>
              <a:t>Brunori</a:t>
            </a:r>
            <a:r>
              <a:rPr lang="en-US" sz="1200" dirty="0" smtClean="0"/>
              <a:t> et al. (2013)</a:t>
            </a:r>
            <a:endParaRPr lang="en-US" sz="1200" dirty="0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6929995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03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1022</Words>
  <Application>Microsoft Office PowerPoint</Application>
  <PresentationFormat>On-screen Show (4:3)</PresentationFormat>
  <Paragraphs>126</Paragraphs>
  <Slides>18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Chapter 24: Individual Responsibility   Part II</vt:lpstr>
      <vt:lpstr>Section 5: Empirical applications</vt:lpstr>
      <vt:lpstr>PowerPoint Presentation</vt:lpstr>
      <vt:lpstr>Caveat 1: A lower bound estimate</vt:lpstr>
      <vt:lpstr>Caveat 1: A lower bound estimate</vt:lpstr>
      <vt:lpstr>Caveat 2: Parametric estimates</vt:lpstr>
      <vt:lpstr>Eight case studies</vt:lpstr>
      <vt:lpstr>Forty-one country estimates</vt:lpstr>
      <vt:lpstr>Some correlations (i)</vt:lpstr>
      <vt:lpstr>Some correlations (ii)</vt:lpstr>
      <vt:lpstr>Section 6. Implications for poverty and development</vt:lpstr>
      <vt:lpstr>Opportunity-deprivation profiles</vt:lpstr>
      <vt:lpstr>Opportunity-sensitive poverty measurement</vt:lpstr>
      <vt:lpstr>Opportunity-sensitive poverty measurement</vt:lpstr>
      <vt:lpstr>The development objective</vt:lpstr>
      <vt:lpstr>The development objective</vt:lpstr>
      <vt:lpstr>The development objective</vt:lpstr>
      <vt:lpstr>And finally…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24: Individual Responsibility Part II</dc:title>
  <dc:creator>Francisco H. G. Ferreira</dc:creator>
  <cp:lastModifiedBy>Francisco H. G. Ferreira</cp:lastModifiedBy>
  <cp:revision>19</cp:revision>
  <dcterms:created xsi:type="dcterms:W3CDTF">2014-02-28T13:34:35Z</dcterms:created>
  <dcterms:modified xsi:type="dcterms:W3CDTF">2014-03-01T14:44:24Z</dcterms:modified>
</cp:coreProperties>
</file>