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  <p:sldId id="270" r:id="rId15"/>
    <p:sldId id="267" r:id="rId16"/>
    <p:sldId id="273" r:id="rId17"/>
    <p:sldId id="274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121D-41DD-A24F-AD72-BF0E174C1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121D-41DD-A24F-AD72-BF0E174C12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121D-41DD-A24F-AD72-BF0E174C12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121D-41DD-A24F-AD72-BF0E174C1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121D-41DD-A24F-AD72-BF0E174C12D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00100"/>
            <a:ext cx="7315200" cy="800100"/>
          </a:xfr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5800" y="2057400"/>
            <a:ext cx="7772400" cy="4114800"/>
          </a:xfrm>
        </p:spPr>
        <p:txBody>
          <a:bodyPr tIns="18288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00100"/>
            <a:ext cx="7315200" cy="800100"/>
          </a:xfr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5800" y="2057400"/>
            <a:ext cx="7772400" cy="4114800"/>
          </a:xfrm>
        </p:spPr>
        <p:txBody>
          <a:bodyPr tIns="18288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00100"/>
            <a:ext cx="7315200" cy="800100"/>
          </a:xfr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5800" y="2057400"/>
            <a:ext cx="7772400" cy="4114800"/>
          </a:xfrm>
        </p:spPr>
        <p:txBody>
          <a:bodyPr tIns="18288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121D-41DD-A24F-AD72-BF0E174C12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926121D-41DD-A24F-AD72-BF0E174C12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  <p:sldLayoutId id="2147484118" r:id="rId18"/>
    <p:sldLayoutId id="214748411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Hedonic Approaches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 Haybron             Saint Louis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“Subjectivist”?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4164" y="1953946"/>
            <a:ext cx="8574086" cy="46057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most compelling interpretation of “subjectivism” ties it to the agent’s judgment about her best interests (agent sovereignty)</a:t>
            </a:r>
          </a:p>
          <a:p>
            <a:pPr lvl="1"/>
            <a:r>
              <a:rPr lang="en-US" dirty="0" smtClean="0"/>
              <a:t>“Who are you to say what’s best for me?”</a:t>
            </a:r>
          </a:p>
          <a:p>
            <a:r>
              <a:rPr lang="en-US" dirty="0" smtClean="0"/>
              <a:t>LS seems subjectivist in this sense, but not hedonism!</a:t>
            </a:r>
          </a:p>
          <a:p>
            <a:r>
              <a:rPr lang="en-US" dirty="0" smtClean="0"/>
              <a:t>Hedonism is only subjectivist in a different sense: it concerns the quality of conscious experience</a:t>
            </a:r>
          </a:p>
          <a:p>
            <a:pPr lvl="1"/>
            <a:r>
              <a:rPr lang="en-US" dirty="0" smtClean="0"/>
              <a:t>Reflective vs. phenomenal subjectivity</a:t>
            </a:r>
          </a:p>
          <a:p>
            <a:pPr lvl="1"/>
            <a:r>
              <a:rPr lang="en-US" dirty="0" smtClean="0"/>
              <a:t>Not clear why this is so compelling</a:t>
            </a:r>
          </a:p>
          <a:p>
            <a:r>
              <a:rPr lang="en-US" dirty="0" smtClean="0"/>
              <a:t>SWB straddles both kinds of subjectivity: not clearly subjectivist in any interesting univocal sense</a:t>
            </a:r>
          </a:p>
          <a:p>
            <a:pPr lvl="1"/>
            <a:r>
              <a:rPr lang="en-US" dirty="0" smtClean="0"/>
              <a:t>Both LS and affect components involve evaluations by the “subject”, but not clear how this grounds an objection to objectivism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theories of WB matter for policy?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5949" y="2133600"/>
            <a:ext cx="7602302" cy="42725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clear it matters for policy which theory of WB is right</a:t>
            </a:r>
          </a:p>
          <a:p>
            <a:r>
              <a:rPr lang="en-US" dirty="0" smtClean="0"/>
              <a:t>Perhaps policymakers must defer to citizens’ own views of WB when making policy on their behalf: hedonistic for hedonists, Aristotelian for Aristotelians… </a:t>
            </a:r>
          </a:p>
          <a:p>
            <a:pPr lvl="1"/>
            <a:r>
              <a:rPr lang="en-US" dirty="0" smtClean="0"/>
              <a:t>“Pragmatic subjectivism” (Haybron and Tiberius)</a:t>
            </a:r>
          </a:p>
          <a:p>
            <a:pPr lvl="1"/>
            <a:r>
              <a:rPr lang="en-US" dirty="0" smtClean="0"/>
              <a:t>Happy moral: lack of philosophical consensus on WB needn’t hamstring WB policy</a:t>
            </a:r>
          </a:p>
          <a:p>
            <a:r>
              <a:rPr lang="en-US" dirty="0" smtClean="0"/>
              <a:t>Common intuitions about deception, impoverishment, etc. may merit policy attention even if best theory of WB flouts them: if people care about deprivation, may not be entitled to ignore that fact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Measures of WB for policy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1255" y="2133600"/>
            <a:ext cx="8006996" cy="43702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Whatever the right account of WB for policy, likely need indicators corresponding to all 3 mental state approaches to WB, b/c all offer important information</a:t>
            </a:r>
          </a:p>
          <a:p>
            <a:pPr lvl="1"/>
            <a:r>
              <a:rPr lang="en-US" dirty="0" smtClean="0"/>
              <a:t>For the same reason, even hedonists will want metrics of health, education, etc., b/c </a:t>
            </a:r>
            <a:r>
              <a:rPr lang="en-US" i="1" dirty="0" smtClean="0"/>
              <a:t>all measures have shortcomings</a:t>
            </a:r>
            <a:endParaRPr lang="en-US" dirty="0" smtClean="0"/>
          </a:p>
          <a:p>
            <a:r>
              <a:rPr lang="en-US" dirty="0" smtClean="0"/>
              <a:t>GE</a:t>
            </a:r>
            <a:r>
              <a:rPr lang="en-US" dirty="0"/>
              <a:t>: general </a:t>
            </a:r>
            <a:r>
              <a:rPr lang="en-US" dirty="0" smtClean="0"/>
              <a:t>evaluations</a:t>
            </a:r>
            <a:endParaRPr lang="en-US" dirty="0"/>
          </a:p>
          <a:p>
            <a:pPr lvl="1"/>
            <a:r>
              <a:rPr lang="en-US" dirty="0"/>
              <a:t>EWB (emotional well-being). My bet for “most informative</a:t>
            </a:r>
            <a:r>
              <a:rPr lang="en-US" dirty="0" smtClean="0"/>
              <a:t>” if reliable</a:t>
            </a:r>
            <a:endParaRPr lang="en-US" dirty="0"/>
          </a:p>
          <a:p>
            <a:pPr lvl="1"/>
            <a:r>
              <a:rPr lang="en-US" dirty="0"/>
              <a:t>LE (life evaluation</a:t>
            </a:r>
            <a:r>
              <a:rPr lang="en-US" dirty="0" smtClean="0"/>
              <a:t>): E.g</a:t>
            </a:r>
            <a:r>
              <a:rPr lang="en-US" dirty="0"/>
              <a:t>., modified Cantril scale</a:t>
            </a:r>
          </a:p>
          <a:p>
            <a:r>
              <a:rPr lang="en-US" dirty="0" smtClean="0"/>
              <a:t>EQ: experiential quality (</a:t>
            </a:r>
            <a:r>
              <a:rPr lang="en-US" dirty="0"/>
              <a:t>e.g., in time use studies</a:t>
            </a:r>
            <a:r>
              <a:rPr lang="en-US" dirty="0" smtClean="0"/>
              <a:t>). E.g., </a:t>
            </a:r>
          </a:p>
          <a:p>
            <a:pPr lvl="1"/>
            <a:r>
              <a:rPr lang="en-US" dirty="0" smtClean="0"/>
              <a:t>HB</a:t>
            </a:r>
            <a:r>
              <a:rPr lang="en-US" dirty="0"/>
              <a:t>: hedonic balance (pleasure/suffering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“Happiness” policy?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8" cy="44400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Bhutan’s GNH uses ‘happiness’ for WB, encompassing whatever matters for welfare</a:t>
            </a:r>
          </a:p>
          <a:p>
            <a:r>
              <a:rPr lang="en-US" dirty="0" smtClean="0"/>
              <a:t>In more common psychological usage, theories of H identify it variously with: pleasure, LS, or EWB</a:t>
            </a:r>
          </a:p>
          <a:p>
            <a:r>
              <a:rPr lang="en-US" dirty="0" smtClean="0"/>
              <a:t>Warning: no consensus on right theory of H, and very different import of each. Use term with caution, or use other terms</a:t>
            </a:r>
          </a:p>
          <a:p>
            <a:r>
              <a:rPr lang="en-US" dirty="0" smtClean="0"/>
              <a:t>Especially important to limit claims about who is “happy” or not: we don’t know how to justify them</a:t>
            </a:r>
          </a:p>
          <a:p>
            <a:pPr lvl="1"/>
            <a:r>
              <a:rPr lang="en-US" dirty="0" smtClean="0"/>
              <a:t>If “happy” means “satisfied,” then not important (Egyptians)</a:t>
            </a:r>
          </a:p>
          <a:p>
            <a:pPr lvl="1"/>
            <a:r>
              <a:rPr lang="en-US" dirty="0" smtClean="0"/>
              <a:t>If “happy” refers to HB or EWB: we don’t know threshold. But it has to be &gt;1:1 ratio of positive to negative affect (“life barely worth living”)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44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Content Placeholder 3" descr="China Yangshuo 1010899_10152058196138712_365455706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0" b="12390"/>
          <a:stretch>
            <a:fillRect/>
          </a:stretch>
        </p:blipFill>
        <p:spPr>
          <a:xfrm>
            <a:off x="153506" y="1860348"/>
            <a:ext cx="8858250" cy="4997652"/>
          </a:xfrm>
        </p:spPr>
      </p:pic>
    </p:spTree>
    <p:extLst>
      <p:ext uri="{BB962C8B-B14F-4D97-AF65-F5344CB8AC3E}">
        <p14:creationId xmlns:p14="http://schemas.microsoft.com/office/powerpoint/2010/main" val="38715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tell which theory is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E.g., why care about intuitions about experience machines etc.?</a:t>
            </a:r>
          </a:p>
          <a:p>
            <a:r>
              <a:rPr lang="en-US" dirty="0" smtClean="0"/>
              <a:t>At least two basic options: Plato and Hume</a:t>
            </a:r>
          </a:p>
          <a:p>
            <a:r>
              <a:rPr lang="en-US" dirty="0" smtClean="0"/>
              <a:t>A Humean grounds values in human valuing—our sensibilities, say. The right values depend on us</a:t>
            </a:r>
          </a:p>
          <a:p>
            <a:pPr lvl="1"/>
            <a:r>
              <a:rPr lang="en-US" dirty="0" smtClean="0"/>
              <a:t>E.g., what we’d say on reflection</a:t>
            </a:r>
          </a:p>
          <a:p>
            <a:r>
              <a:rPr lang="en-US" dirty="0" smtClean="0"/>
              <a:t>A good theory should (on this view) fit with our sensibilities</a:t>
            </a:r>
          </a:p>
          <a:p>
            <a:r>
              <a:rPr lang="en-US" dirty="0" smtClean="0"/>
              <a:t>Intuitions might be evidence of fit, or lack thereof</a:t>
            </a:r>
          </a:p>
          <a:p>
            <a:r>
              <a:rPr lang="en-US" dirty="0" smtClean="0"/>
              <a:t>Need be nothing occult about any of this</a:t>
            </a:r>
          </a:p>
        </p:txBody>
      </p:sp>
    </p:spTree>
    <p:extLst>
      <p:ext uri="{BB962C8B-B14F-4D97-AF65-F5344CB8AC3E}">
        <p14:creationId xmlns:p14="http://schemas.microsoft.com/office/powerpoint/2010/main" val="21302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19" y="472404"/>
            <a:ext cx="8476566" cy="10767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Strengths and limitations of LS measures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4436" b="-4436"/>
          <a:stretch>
            <a:fillRect/>
          </a:stretch>
        </p:blipFill>
        <p:spPr>
          <a:xfrm>
            <a:off x="10296" y="1577114"/>
            <a:ext cx="9133704" cy="51337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7FD1-0CEF-964A-9F63-E46005E030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Ladder top 30 2010-12 (WHR)</a:t>
            </a:r>
            <a:endParaRPr lang="en-US" dirty="0"/>
          </a:p>
        </p:txBody>
      </p:sp>
      <p:pic>
        <p:nvPicPr>
          <p:cNvPr id="7" name="Picture 6" descr="Ladder LS top 30 2010-12 WHR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59"/>
            <a:ext cx="7592334" cy="63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chief sources of happiness: SOARS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Security (material, social, time…)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Outlook (positivity, acceptance, caring…)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Autonomy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Skilled and meaningful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“Hedonic” views of WB?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“Hedonic”: pertaining to pleasure and unpleasure</a:t>
            </a:r>
          </a:p>
          <a:p>
            <a:r>
              <a:rPr lang="en-US" dirty="0" smtClean="0"/>
              <a:t>Only hedonistic theories (Bentham…) clearly “hedonic”</a:t>
            </a:r>
          </a:p>
          <a:p>
            <a:r>
              <a:rPr lang="en-US" dirty="0" smtClean="0"/>
              <a:t>A family of theories centering on “evaluative mental states”</a:t>
            </a:r>
          </a:p>
          <a:p>
            <a:pPr lvl="1"/>
            <a:r>
              <a:rPr lang="en-US" dirty="0" smtClean="0"/>
              <a:t>Pleasure</a:t>
            </a:r>
          </a:p>
          <a:p>
            <a:pPr lvl="1"/>
            <a:r>
              <a:rPr lang="en-US" dirty="0" smtClean="0"/>
              <a:t>Life satisfaction </a:t>
            </a:r>
          </a:p>
          <a:p>
            <a:pPr lvl="1"/>
            <a:r>
              <a:rPr lang="en-US" dirty="0" smtClean="0"/>
              <a:t>Emotional well-being</a:t>
            </a:r>
          </a:p>
          <a:p>
            <a:r>
              <a:rPr lang="en-US" dirty="0" smtClean="0"/>
              <a:t>Some of these aren’t strictly mental state theories</a:t>
            </a:r>
          </a:p>
          <a:p>
            <a:r>
              <a:rPr lang="en-US" dirty="0" smtClean="0"/>
              <a:t>Strictly, concerned with “evaluative mental-state-centered” theories of WB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allures of hedonism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Focus on pleasantness of experience, </a:t>
            </a:r>
            <a:r>
              <a:rPr lang="en-US" dirty="0" err="1" smtClean="0"/>
              <a:t>esp</a:t>
            </a:r>
            <a:r>
              <a:rPr lang="en-US" dirty="0"/>
              <a:t> </a:t>
            </a:r>
            <a:r>
              <a:rPr lang="en-US" dirty="0" smtClean="0"/>
              <a:t>suffering</a:t>
            </a:r>
          </a:p>
          <a:p>
            <a:r>
              <a:rPr lang="en-US" dirty="0" smtClean="0"/>
              <a:t>Three basic attractions</a:t>
            </a:r>
          </a:p>
          <a:p>
            <a:pPr lvl="1"/>
            <a:r>
              <a:rPr lang="en-US" dirty="0" smtClean="0"/>
              <a:t>If anything matters for WB, pleasure seems to</a:t>
            </a:r>
          </a:p>
          <a:p>
            <a:pPr lvl="1"/>
            <a:r>
              <a:rPr lang="en-US" dirty="0" smtClean="0"/>
              <a:t>A simple, unified account that explains a lot</a:t>
            </a:r>
          </a:p>
          <a:p>
            <a:pPr lvl="1"/>
            <a:r>
              <a:rPr lang="en-US" dirty="0" smtClean="0"/>
              <a:t>The “phenomenological intuition”: pleasure seems to matter b/c of </a:t>
            </a:r>
            <a:r>
              <a:rPr lang="en-US" i="1" dirty="0" smtClean="0"/>
              <a:t>what it’s like</a:t>
            </a:r>
            <a:endParaRPr lang="en-US" dirty="0" smtClean="0"/>
          </a:p>
          <a:p>
            <a:pPr lvl="2"/>
            <a:r>
              <a:rPr lang="en-US" dirty="0" smtClean="0"/>
              <a:t>Hard to explain this in a nonhedonistic framework</a:t>
            </a:r>
          </a:p>
          <a:p>
            <a:r>
              <a:rPr lang="en-US" dirty="0" smtClean="0"/>
              <a:t>A deep challenge for theories of WB: give a plausible, principled completion of the schema “pleasure matters because of what it is like, x matters because of y…”</a:t>
            </a:r>
          </a:p>
        </p:txBody>
      </p:sp>
    </p:spTree>
    <p:extLst>
      <p:ext uri="{BB962C8B-B14F-4D97-AF65-F5344CB8AC3E}">
        <p14:creationId xmlns:p14="http://schemas.microsoft.com/office/powerpoint/2010/main" val="38049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Objections to hedonism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Deception (experience machine)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Impoverishment (scratcher)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Deprivation (blindness, syndrome X)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Degradation (pig’s life, humiliation, servility…)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Inauthenticity (closeted gays, </a:t>
            </a:r>
            <a:r>
              <a:rPr lang="en-US" i="1" dirty="0" smtClean="0"/>
              <a:t>soma, </a:t>
            </a:r>
            <a:r>
              <a:rPr lang="en-US" dirty="0" smtClean="0"/>
              <a:t>lobotomy)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shape of a life (uphill vs. downhill)</a:t>
            </a:r>
          </a:p>
          <a:p>
            <a:r>
              <a:rPr lang="en-US" dirty="0" smtClean="0"/>
              <a:t>Chief question: </a:t>
            </a:r>
            <a:r>
              <a:rPr lang="en-US" dirty="0"/>
              <a:t>how much weight to give these </a:t>
            </a:r>
            <a:r>
              <a:rPr lang="en-US" dirty="0" smtClean="0"/>
              <a:t>intuitions?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3465" y="5168740"/>
            <a:ext cx="5393838" cy="832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Deprivation, deception, impoverishment</a:t>
            </a:r>
            <a:endParaRPr lang="en-US" dirty="0"/>
          </a:p>
        </p:txBody>
      </p:sp>
      <p:pic>
        <p:nvPicPr>
          <p:cNvPr id="7" name="Content Placeholder 6" descr="Matrix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12200"/>
          <a:stretch>
            <a:fillRect/>
          </a:stretch>
        </p:blipFill>
        <p:spPr>
          <a:xfrm>
            <a:off x="3648988" y="-1"/>
            <a:ext cx="5495012" cy="4099727"/>
          </a:xfrm>
        </p:spPr>
      </p:pic>
      <p:pic>
        <p:nvPicPr>
          <p:cNvPr id="11" name="Picture Placeholder 10" descr="Slob - living like a pig unemployed.jp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" b="3595"/>
          <a:stretch>
            <a:fillRect/>
          </a:stretch>
        </p:blipFill>
        <p:spPr>
          <a:xfrm>
            <a:off x="-1" y="3084443"/>
            <a:ext cx="3543466" cy="3752949"/>
          </a:xfrm>
        </p:spPr>
      </p:pic>
      <p:pic>
        <p:nvPicPr>
          <p:cNvPr id="13" name="Picture Placeholder 12" descr="Brooke Greenberg with family.jpg"/>
          <p:cNvPicPr>
            <a:picLocks noGrp="1" noChangeAspect="1"/>
          </p:cNvPicPr>
          <p:nvPr>
            <p:ph type="pic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-18301" b="-18301"/>
          <a:stretch/>
        </p:blipFill>
        <p:spPr>
          <a:xfrm>
            <a:off x="-1" y="-516401"/>
            <a:ext cx="3543466" cy="4002270"/>
          </a:xfrm>
        </p:spPr>
      </p:pic>
    </p:spTree>
    <p:extLst>
      <p:ext uri="{BB962C8B-B14F-4D97-AF65-F5344CB8AC3E}">
        <p14:creationId xmlns:p14="http://schemas.microsoft.com/office/powerpoint/2010/main" val="16799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 satisfaction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Core of LS is a </a:t>
            </a:r>
            <a:r>
              <a:rPr lang="en-US" i="1" dirty="0" smtClean="0"/>
              <a:t>judgment</a:t>
            </a:r>
            <a:r>
              <a:rPr lang="en-US" dirty="0" smtClean="0"/>
              <a:t> that your life is going well enough for you</a:t>
            </a:r>
          </a:p>
          <a:p>
            <a:pPr lvl="1"/>
            <a:r>
              <a:rPr lang="en-US" dirty="0" smtClean="0"/>
              <a:t>Not a “hedonic” view, but an </a:t>
            </a:r>
            <a:r>
              <a:rPr lang="en-US" i="1" dirty="0" smtClean="0"/>
              <a:t>alternative</a:t>
            </a:r>
            <a:r>
              <a:rPr lang="en-US" dirty="0" smtClean="0"/>
              <a:t> to such views</a:t>
            </a:r>
          </a:p>
          <a:p>
            <a:r>
              <a:rPr lang="en-US" dirty="0" smtClean="0"/>
              <a:t>By itself, LS not obviously important except as an </a:t>
            </a:r>
            <a:r>
              <a:rPr lang="en-US" i="1" dirty="0" smtClean="0"/>
              <a:t>indicator</a:t>
            </a:r>
            <a:r>
              <a:rPr lang="en-US" dirty="0" smtClean="0"/>
              <a:t> of WB (e.g., preference satisfaction)</a:t>
            </a:r>
          </a:p>
          <a:p>
            <a:r>
              <a:rPr lang="en-US" dirty="0" smtClean="0"/>
              <a:t>LS forms the core of Sumner’s “authentic happiness” theory of WB</a:t>
            </a:r>
          </a:p>
          <a:p>
            <a:pPr lvl="1"/>
            <a:r>
              <a:rPr lang="en-US" dirty="0" smtClean="0"/>
              <a:t>WB = authentic happiness</a:t>
            </a:r>
          </a:p>
          <a:p>
            <a:pPr lvl="1"/>
            <a:r>
              <a:rPr lang="en-US" dirty="0" smtClean="0"/>
              <a:t>Authenticity = informed and autonomous</a:t>
            </a:r>
          </a:p>
          <a:p>
            <a:pPr lvl="1"/>
            <a:r>
              <a:rPr lang="en-US" dirty="0" smtClean="0"/>
              <a:t>Seems at least to deal with deception and inauthenticity intuitions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Objections to LS views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9551" y="1828337"/>
            <a:ext cx="8861410" cy="50157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Chief worry: is LS appropriately related to WB?</a:t>
            </a:r>
          </a:p>
          <a:p>
            <a:pPr lvl="1"/>
            <a:r>
              <a:rPr lang="en-US" dirty="0" smtClean="0"/>
              <a:t>Global judgment: a coin toss how to sum your life in a single number</a:t>
            </a:r>
          </a:p>
          <a:p>
            <a:pPr lvl="1"/>
            <a:r>
              <a:rPr lang="en-US" dirty="0" smtClean="0"/>
              <a:t>Satisfaction: LS not about whether doing well—whether doing well </a:t>
            </a:r>
            <a:r>
              <a:rPr lang="en-US" i="1" dirty="0" smtClean="0"/>
              <a:t>enough</a:t>
            </a:r>
            <a:endParaRPr lang="en-US" dirty="0" smtClean="0"/>
          </a:p>
          <a:p>
            <a:r>
              <a:rPr lang="en-US" dirty="0" smtClean="0"/>
              <a:t>Upshot: you might be satisfied though you feel bad and think your life is going badly for you</a:t>
            </a:r>
          </a:p>
          <a:p>
            <a:pPr lvl="1"/>
            <a:r>
              <a:rPr lang="en-US" dirty="0" smtClean="0"/>
              <a:t>Why satisfied? “</a:t>
            </a:r>
            <a:r>
              <a:rPr lang="en-US" dirty="0"/>
              <a:t>One day is good and the other one is bad, whoever accepts the least lives.” </a:t>
            </a:r>
          </a:p>
          <a:p>
            <a:r>
              <a:rPr lang="en-US" dirty="0" smtClean="0"/>
              <a:t>Less of a problem for LS </a:t>
            </a:r>
            <a:r>
              <a:rPr lang="en-US" i="1" dirty="0" smtClean="0"/>
              <a:t>measures</a:t>
            </a:r>
            <a:r>
              <a:rPr lang="en-US" dirty="0" smtClean="0"/>
              <a:t> than LS views of WB: higher LS may still tend to signal higher WB (e.g., WHR)</a:t>
            </a:r>
          </a:p>
          <a:p>
            <a:pPr lvl="1"/>
            <a:r>
              <a:rPr lang="en-US" dirty="0" smtClean="0"/>
              <a:t>Can take the “satisfaction” out of LS, as in the Cantril ladder measure</a:t>
            </a:r>
          </a:p>
          <a:p>
            <a:pPr lvl="1"/>
            <a:r>
              <a:rPr lang="en-US" dirty="0" smtClean="0"/>
              <a:t>Can focus on univalent measures to focus attention on relative vs. absolute WB </a:t>
            </a:r>
          </a:p>
          <a:p>
            <a:r>
              <a:rPr lang="en-US" dirty="0" smtClean="0"/>
              <a:t>Still, biases—e.g., salience biases and positivity biases—are a problem</a:t>
            </a:r>
          </a:p>
          <a:p>
            <a:pPr lvl="1"/>
            <a:r>
              <a:rPr lang="en-US" dirty="0" smtClean="0"/>
              <a:t>LS may be mainly a gauge of success re. chronically salient values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oes Mexico score higher than Germany b/c of positivity biases?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well-being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60643" y="2133600"/>
            <a:ext cx="7197607" cy="42865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Oddly, affect measures tend to omit an obvious hedonic concern: pain!</a:t>
            </a:r>
          </a:p>
          <a:p>
            <a:r>
              <a:rPr lang="en-US" dirty="0" smtClean="0"/>
              <a:t>Perhaps because not trying to assess pleasantness of experience, but emotional condition: EWB</a:t>
            </a:r>
          </a:p>
          <a:p>
            <a:r>
              <a:rPr lang="en-US" dirty="0" smtClean="0"/>
              <a:t>Are people depressed, anxious, stressed, or cheerful, energetic and relaxed? </a:t>
            </a:r>
          </a:p>
          <a:p>
            <a:r>
              <a:rPr lang="en-US" dirty="0" smtClean="0"/>
              <a:t>EWB may be partly unconscious or dispositional: e.g., “are you </a:t>
            </a:r>
            <a:r>
              <a:rPr lang="en-US" i="1" dirty="0" smtClean="0"/>
              <a:t>able to </a:t>
            </a:r>
            <a:r>
              <a:rPr lang="en-US" dirty="0" smtClean="0"/>
              <a:t>enjoy activities?”</a:t>
            </a:r>
          </a:p>
          <a:p>
            <a:pPr lvl="1"/>
            <a:r>
              <a:rPr lang="en-US" dirty="0" smtClean="0"/>
              <a:t>Grieving: may be emotionally fragile, hence lower in EWB, even when in a good mood</a:t>
            </a:r>
          </a:p>
        </p:txBody>
      </p:sp>
    </p:spTree>
    <p:extLst>
      <p:ext uri="{BB962C8B-B14F-4D97-AF65-F5344CB8AC3E}">
        <p14:creationId xmlns:p14="http://schemas.microsoft.com/office/powerpoint/2010/main" val="19428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well-being: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499" y="1926032"/>
            <a:ext cx="7462752" cy="45080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care about EWB, vs. HB? </a:t>
            </a:r>
          </a:p>
          <a:p>
            <a:r>
              <a:rPr lang="en-US" dirty="0" smtClean="0"/>
              <a:t>Why care about depression versus chronic pain? </a:t>
            </a:r>
          </a:p>
          <a:p>
            <a:r>
              <a:rPr lang="en-US" dirty="0" smtClean="0"/>
              <a:t>Some possibilities? </a:t>
            </a:r>
          </a:p>
          <a:p>
            <a:pPr lvl="1"/>
            <a:r>
              <a:rPr lang="en-US" dirty="0" smtClean="0"/>
              <a:t>Perhaps WB consists partly in authentic happiness, where happiness = EWB (as part of a self-fulfillment view of WB)</a:t>
            </a:r>
          </a:p>
          <a:p>
            <a:pPr lvl="1"/>
            <a:r>
              <a:rPr lang="en-US" dirty="0" smtClean="0"/>
              <a:t>EWB seems to serve as a </a:t>
            </a:r>
            <a:r>
              <a:rPr lang="en-US" i="1" dirty="0" smtClean="0"/>
              <a:t>general</a:t>
            </a:r>
            <a:r>
              <a:rPr lang="en-US" dirty="0" smtClean="0"/>
              <a:t> </a:t>
            </a:r>
            <a:r>
              <a:rPr lang="en-US" i="1" dirty="0" smtClean="0"/>
              <a:t>evaluation</a:t>
            </a:r>
            <a:r>
              <a:rPr lang="en-US" dirty="0" smtClean="0"/>
              <a:t> of the person’s life conditions (depression vs. pain)</a:t>
            </a:r>
          </a:p>
          <a:p>
            <a:pPr lvl="1"/>
            <a:r>
              <a:rPr lang="en-US" dirty="0" smtClean="0"/>
              <a:t>EWB </a:t>
            </a:r>
            <a:r>
              <a:rPr lang="en-US" dirty="0"/>
              <a:t>may play a central </a:t>
            </a:r>
            <a:r>
              <a:rPr lang="en-US" i="1" dirty="0"/>
              <a:t>causal</a:t>
            </a:r>
            <a:r>
              <a:rPr lang="en-US" dirty="0"/>
              <a:t> role in WB generally. Perhaps more predictive of health, success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EWB might be an </a:t>
            </a:r>
            <a:r>
              <a:rPr lang="en-US" i="1" dirty="0" smtClean="0"/>
              <a:t>efficient</a:t>
            </a:r>
            <a:r>
              <a:rPr lang="en-US" dirty="0" smtClean="0"/>
              <a:t> indicator of HB</a:t>
            </a:r>
          </a:p>
          <a:p>
            <a:r>
              <a:rPr lang="en-US" dirty="0" smtClean="0"/>
              <a:t>Problems for EWB-based theory of WB: embedding in teleological “self-fulfillment” framework arouses skeptical doubts</a:t>
            </a:r>
          </a:p>
        </p:txBody>
      </p:sp>
    </p:spTree>
    <p:extLst>
      <p:ext uri="{BB962C8B-B14F-4D97-AF65-F5344CB8AC3E}">
        <p14:creationId xmlns:p14="http://schemas.microsoft.com/office/powerpoint/2010/main" val="11195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314</TotalTime>
  <Words>1315</Words>
  <Application>Microsoft Macintosh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Spectrum</vt:lpstr>
      <vt:lpstr>Hedonic Approaches</vt:lpstr>
      <vt:lpstr>“Hedonic” views of WB?</vt:lpstr>
      <vt:lpstr>The allures of hedonism</vt:lpstr>
      <vt:lpstr>Objections to hedonism</vt:lpstr>
      <vt:lpstr>Deprivation, deception, impoverishment</vt:lpstr>
      <vt:lpstr>Life satisfaction</vt:lpstr>
      <vt:lpstr>Objections to LS views</vt:lpstr>
      <vt:lpstr>Emotional well-being</vt:lpstr>
      <vt:lpstr>Emotional well-being: issues</vt:lpstr>
      <vt:lpstr>“Subjectivist”?</vt:lpstr>
      <vt:lpstr>Do theories of WB matter for policy?</vt:lpstr>
      <vt:lpstr>Measures of WB for policy</vt:lpstr>
      <vt:lpstr>“Happiness” policy?</vt:lpstr>
      <vt:lpstr>Thank you!</vt:lpstr>
      <vt:lpstr>How do we tell which theory is right?</vt:lpstr>
      <vt:lpstr>Strengths and limitations of LS measures</vt:lpstr>
      <vt:lpstr>Ladder top 30 2010-12 (WHR)</vt:lpstr>
      <vt:lpstr>The chief sources of happiness: SOARS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Hedonic Approaches</dc:title>
  <dc:creator>Dan Haybron</dc:creator>
  <cp:lastModifiedBy>Dan Haybron</cp:lastModifiedBy>
  <cp:revision>46</cp:revision>
  <dcterms:created xsi:type="dcterms:W3CDTF">2013-11-21T15:49:16Z</dcterms:created>
  <dcterms:modified xsi:type="dcterms:W3CDTF">2013-11-21T21:03:40Z</dcterms:modified>
</cp:coreProperties>
</file>