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6"/>
  </p:notesMasterIdLst>
  <p:handoutMasterIdLst>
    <p:handoutMasterId r:id="rId27"/>
  </p:handoutMasterIdLst>
  <p:sldIdLst>
    <p:sldId id="272" r:id="rId2"/>
    <p:sldId id="335" r:id="rId3"/>
    <p:sldId id="377" r:id="rId4"/>
    <p:sldId id="376" r:id="rId5"/>
    <p:sldId id="374" r:id="rId6"/>
    <p:sldId id="375" r:id="rId7"/>
    <p:sldId id="378" r:id="rId8"/>
    <p:sldId id="379" r:id="rId9"/>
    <p:sldId id="380" r:id="rId10"/>
    <p:sldId id="382" r:id="rId11"/>
    <p:sldId id="383" r:id="rId12"/>
    <p:sldId id="366" r:id="rId13"/>
    <p:sldId id="381" r:id="rId14"/>
    <p:sldId id="384" r:id="rId15"/>
    <p:sldId id="385" r:id="rId16"/>
    <p:sldId id="386" r:id="rId17"/>
    <p:sldId id="392" r:id="rId18"/>
    <p:sldId id="387" r:id="rId19"/>
    <p:sldId id="389" r:id="rId20"/>
    <p:sldId id="345" r:id="rId21"/>
    <p:sldId id="370" r:id="rId22"/>
    <p:sldId id="391" r:id="rId23"/>
    <p:sldId id="348" r:id="rId24"/>
    <p:sldId id="359" r:id="rId25"/>
  </p:sldIdLst>
  <p:sldSz cx="9144000" cy="6858000" type="screen4x3"/>
  <p:notesSz cx="6985000" cy="9283700"/>
  <p:defaultTextStyle>
    <a:defPPr>
      <a:defRPr lang="en-US"/>
    </a:defPPr>
    <a:lvl1pPr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1pPr>
    <a:lvl2pPr marL="4572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2pPr>
    <a:lvl3pPr marL="9144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3pPr>
    <a:lvl4pPr marL="13716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4pPr>
    <a:lvl5pPr marL="1828800" algn="l" rtl="0" fontAlgn="base">
      <a:spcBef>
        <a:spcPct val="0"/>
      </a:spcBef>
      <a:spcAft>
        <a:spcPct val="0"/>
      </a:spcAft>
      <a:defRPr sz="3000" kern="1200">
        <a:solidFill>
          <a:srgbClr val="000000"/>
        </a:solidFill>
        <a:latin typeface="Gill Sans"/>
        <a:ea typeface="ヒラギノ角ゴ Pro W3"/>
        <a:cs typeface="ヒラギノ角ゴ Pro W3"/>
        <a:sym typeface="Gill Sans"/>
      </a:defRPr>
    </a:lvl5pPr>
    <a:lvl6pPr marL="2286000" algn="l" defTabSz="914400" rtl="0" eaLnBrk="1" latinLnBrk="0" hangingPunct="1">
      <a:defRPr sz="3000" kern="1200">
        <a:solidFill>
          <a:srgbClr val="000000"/>
        </a:solidFill>
        <a:latin typeface="Gill Sans"/>
        <a:ea typeface="ヒラギノ角ゴ Pro W3"/>
        <a:cs typeface="ヒラギノ角ゴ Pro W3"/>
        <a:sym typeface="Gill Sans"/>
      </a:defRPr>
    </a:lvl6pPr>
    <a:lvl7pPr marL="2743200" algn="l" defTabSz="914400" rtl="0" eaLnBrk="1" latinLnBrk="0" hangingPunct="1">
      <a:defRPr sz="3000" kern="1200">
        <a:solidFill>
          <a:srgbClr val="000000"/>
        </a:solidFill>
        <a:latin typeface="Gill Sans"/>
        <a:ea typeface="ヒラギノ角ゴ Pro W3"/>
        <a:cs typeface="ヒラギノ角ゴ Pro W3"/>
        <a:sym typeface="Gill Sans"/>
      </a:defRPr>
    </a:lvl7pPr>
    <a:lvl8pPr marL="3200400" algn="l" defTabSz="914400" rtl="0" eaLnBrk="1" latinLnBrk="0" hangingPunct="1">
      <a:defRPr sz="3000" kern="1200">
        <a:solidFill>
          <a:srgbClr val="000000"/>
        </a:solidFill>
        <a:latin typeface="Gill Sans"/>
        <a:ea typeface="ヒラギノ角ゴ Pro W3"/>
        <a:cs typeface="ヒラギノ角ゴ Pro W3"/>
        <a:sym typeface="Gill Sans"/>
      </a:defRPr>
    </a:lvl8pPr>
    <a:lvl9pPr marL="3657600" algn="l" defTabSz="914400" rtl="0" eaLnBrk="1" latinLnBrk="0" hangingPunct="1">
      <a:defRPr sz="3000" kern="1200">
        <a:solidFill>
          <a:srgbClr val="000000"/>
        </a:solidFill>
        <a:latin typeface="Gill Sans"/>
        <a:ea typeface="ヒラギノ角ゴ Pro W3"/>
        <a:cs typeface="ヒラギノ角ゴ Pro W3"/>
        <a:sym typeface="Gill San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3868"/>
    <a:srgbClr val="CCCCFF"/>
    <a:srgbClr val="99CCFF"/>
    <a:srgbClr val="6699FF"/>
    <a:srgbClr val="FFCC99"/>
    <a:srgbClr val="FF0000"/>
    <a:srgbClr val="002A54"/>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94704" autoAdjust="0"/>
  </p:normalViewPr>
  <p:slideViewPr>
    <p:cSldViewPr>
      <p:cViewPr>
        <p:scale>
          <a:sx n="75" d="100"/>
          <a:sy n="75" d="100"/>
        </p:scale>
        <p:origin x="-744" y="-7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106" y="-84"/>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wrap="square" lIns="92958" tIns="46479" rIns="92958" bIns="46479" numCol="1" anchor="t" anchorCtr="0" compatLnSpc="1">
            <a:prstTxWarp prst="textNoShape">
              <a:avLst/>
            </a:prstTxWarp>
          </a:bodyPr>
          <a:lstStyle>
            <a:lvl1pPr>
              <a:defRPr sz="1200" smtClean="0"/>
            </a:lvl1pPr>
          </a:lstStyle>
          <a:p>
            <a:pPr>
              <a:defRPr/>
            </a:pPr>
            <a:endParaRPr lang="en-US"/>
          </a:p>
        </p:txBody>
      </p:sp>
      <p:sp>
        <p:nvSpPr>
          <p:cNvPr id="3" name="Date Placeholder 2"/>
          <p:cNvSpPr>
            <a:spLocks noGrp="1"/>
          </p:cNvSpPr>
          <p:nvPr>
            <p:ph type="dt" sz="quarter" idx="1"/>
          </p:nvPr>
        </p:nvSpPr>
        <p:spPr>
          <a:xfrm>
            <a:off x="3956050" y="0"/>
            <a:ext cx="3027363" cy="463550"/>
          </a:xfrm>
          <a:prstGeom prst="rect">
            <a:avLst/>
          </a:prstGeom>
        </p:spPr>
        <p:txBody>
          <a:bodyPr vert="horz" wrap="square" lIns="92958" tIns="46479" rIns="92958" bIns="46479" numCol="1" anchor="t" anchorCtr="0" compatLnSpc="1">
            <a:prstTxWarp prst="textNoShape">
              <a:avLst/>
            </a:prstTxWarp>
          </a:bodyPr>
          <a:lstStyle>
            <a:lvl1pPr algn="r">
              <a:defRPr sz="1200" smtClean="0"/>
            </a:lvl1pPr>
          </a:lstStyle>
          <a:p>
            <a:pPr>
              <a:defRPr/>
            </a:pPr>
            <a:fld id="{9CB272CA-03E4-479E-A5F9-84BBC5CFF491}" type="datetimeFigureOut">
              <a:rPr lang="en-US"/>
              <a:pPr>
                <a:defRPr/>
              </a:pPr>
              <a:t>11.12.2013</a:t>
            </a:fld>
            <a:endParaRPr lang="en-US"/>
          </a:p>
        </p:txBody>
      </p:sp>
      <p:sp>
        <p:nvSpPr>
          <p:cNvPr id="4" name="Footer Placeholder 3"/>
          <p:cNvSpPr>
            <a:spLocks noGrp="1"/>
          </p:cNvSpPr>
          <p:nvPr>
            <p:ph type="ftr" sz="quarter" idx="2"/>
          </p:nvPr>
        </p:nvSpPr>
        <p:spPr>
          <a:xfrm>
            <a:off x="0" y="8818563"/>
            <a:ext cx="3027363" cy="463550"/>
          </a:xfrm>
          <a:prstGeom prst="rect">
            <a:avLst/>
          </a:prstGeom>
        </p:spPr>
        <p:txBody>
          <a:bodyPr vert="horz" wrap="square" lIns="92958" tIns="46479" rIns="92958" bIns="46479" numCol="1" anchor="b" anchorCtr="0" compatLnSpc="1">
            <a:prstTxWarp prst="textNoShape">
              <a:avLst/>
            </a:prstTxWarp>
          </a:bodyPr>
          <a:lstStyle>
            <a:lvl1pPr>
              <a:defRPr sz="1200" smtClean="0"/>
            </a:lvl1pPr>
          </a:lstStyle>
          <a:p>
            <a:pPr>
              <a:defRPr/>
            </a:pPr>
            <a:endParaRPr lang="en-US"/>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wrap="square" lIns="92958" tIns="46479" rIns="92958" bIns="46479" numCol="1" anchor="b" anchorCtr="0" compatLnSpc="1">
            <a:prstTxWarp prst="textNoShape">
              <a:avLst/>
            </a:prstTxWarp>
          </a:bodyPr>
          <a:lstStyle>
            <a:lvl1pPr algn="r">
              <a:defRPr sz="1200" smtClean="0"/>
            </a:lvl1pPr>
          </a:lstStyle>
          <a:p>
            <a:pPr>
              <a:defRPr/>
            </a:pPr>
            <a:fld id="{0A3F869A-CA73-4673-B691-504DE4D0BB81}" type="slidenum">
              <a:rPr lang="en-US"/>
              <a:pPr>
                <a:defRPr/>
              </a:pPr>
              <a:t>‹#›</a:t>
            </a:fld>
            <a:endParaRPr lang="en-US"/>
          </a:p>
        </p:txBody>
      </p:sp>
    </p:spTree>
    <p:extLst>
      <p:ext uri="{BB962C8B-B14F-4D97-AF65-F5344CB8AC3E}">
        <p14:creationId xmlns:p14="http://schemas.microsoft.com/office/powerpoint/2010/main" val="331635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03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smtClean="0">
                <a:solidFill>
                  <a:schemeClr val="tx1"/>
                </a:solidFill>
                <a:latin typeface="Arial" pitchFamily="34" charset="0"/>
              </a:defRPr>
            </a:lvl1pPr>
          </a:lstStyle>
          <a:p>
            <a:pPr>
              <a:defRPr/>
            </a:pPr>
            <a:endParaRPr lang="en-US"/>
          </a:p>
        </p:txBody>
      </p:sp>
      <p:sp>
        <p:nvSpPr>
          <p:cNvPr id="172035" name="Rectangle 3"/>
          <p:cNvSpPr>
            <a:spLocks noGrp="1" noChangeArrowheads="1"/>
          </p:cNvSpPr>
          <p:nvPr>
            <p:ph type="dt" idx="1"/>
          </p:nvPr>
        </p:nvSpPr>
        <p:spPr bwMode="auto">
          <a:xfrm>
            <a:off x="3956050" y="0"/>
            <a:ext cx="3027363"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smtClean="0">
                <a:solidFill>
                  <a:schemeClr val="tx1"/>
                </a:solidFill>
                <a:latin typeface="Arial" pitchFamily="34"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72037" name="Rectangle 5"/>
          <p:cNvSpPr>
            <a:spLocks noGrp="1" noChangeArrowheads="1"/>
          </p:cNvSpPr>
          <p:nvPr>
            <p:ph type="body" sz="quarter" idx="3"/>
          </p:nvPr>
        </p:nvSpPr>
        <p:spPr bwMode="auto">
          <a:xfrm>
            <a:off x="698500" y="4410075"/>
            <a:ext cx="5588000" cy="4176713"/>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2038" name="Rectangle 6"/>
          <p:cNvSpPr>
            <a:spLocks noGrp="1" noChangeArrowheads="1"/>
          </p:cNvSpPr>
          <p:nvPr>
            <p:ph type="ftr" sz="quarter" idx="4"/>
          </p:nvPr>
        </p:nvSpPr>
        <p:spPr bwMode="auto">
          <a:xfrm>
            <a:off x="0" y="8818563"/>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smtClean="0">
                <a:solidFill>
                  <a:schemeClr val="tx1"/>
                </a:solidFill>
                <a:latin typeface="Arial" pitchFamily="34" charset="0"/>
              </a:defRPr>
            </a:lvl1pPr>
          </a:lstStyle>
          <a:p>
            <a:pPr>
              <a:defRPr/>
            </a:pPr>
            <a:endParaRPr lang="en-US"/>
          </a:p>
        </p:txBody>
      </p:sp>
      <p:sp>
        <p:nvSpPr>
          <p:cNvPr id="172039" name="Rectangle 7"/>
          <p:cNvSpPr>
            <a:spLocks noGrp="1" noChangeArrowheads="1"/>
          </p:cNvSpPr>
          <p:nvPr>
            <p:ph type="sldNum" sz="quarter" idx="5"/>
          </p:nvPr>
        </p:nvSpPr>
        <p:spPr bwMode="auto">
          <a:xfrm>
            <a:off x="3956050" y="8818563"/>
            <a:ext cx="3027363"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smtClean="0">
                <a:solidFill>
                  <a:schemeClr val="tx1"/>
                </a:solidFill>
                <a:latin typeface="Arial" pitchFamily="34" charset="0"/>
              </a:defRPr>
            </a:lvl1pPr>
          </a:lstStyle>
          <a:p>
            <a:pPr>
              <a:defRPr/>
            </a:pPr>
            <a:fld id="{89C05EB9-B471-4123-9A12-595EE47190EC}" type="slidenum">
              <a:rPr lang="en-US"/>
              <a:pPr>
                <a:defRPr/>
              </a:pPr>
              <a:t>‹#›</a:t>
            </a:fld>
            <a:endParaRPr lang="en-US"/>
          </a:p>
        </p:txBody>
      </p:sp>
    </p:spTree>
    <p:extLst>
      <p:ext uri="{BB962C8B-B14F-4D97-AF65-F5344CB8AC3E}">
        <p14:creationId xmlns:p14="http://schemas.microsoft.com/office/powerpoint/2010/main" val="3742478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27788" y="304800"/>
            <a:ext cx="1844675"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304800"/>
            <a:ext cx="5381625"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58063" cy="457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893763" y="990600"/>
            <a:ext cx="3602037"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990600"/>
            <a:ext cx="3603625"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893763" y="3733800"/>
            <a:ext cx="7358062" cy="259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29600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1800"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1219200"/>
            <a:ext cx="3602037"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3603625"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charset="0"/>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pct5">
          <a:fgClr>
            <a:srgbClr val="083868"/>
          </a:fgClr>
          <a:bgClr>
            <a:srgbClr val="083868"/>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304800"/>
            <a:ext cx="7358063" cy="457200"/>
          </a:xfrm>
          <a:prstGeom prst="rect">
            <a:avLst/>
          </a:prstGeom>
          <a:noFill/>
          <a:ln w="12700">
            <a:noFill/>
            <a:miter lim="800000"/>
            <a:headEnd/>
            <a:tailEnd/>
          </a:ln>
        </p:spPr>
        <p:txBody>
          <a:bodyPr vert="horz" wrap="square" lIns="35695" tIns="35695" rIns="35695" bIns="35695" numCol="1" anchor="b" anchorCtr="0" compatLnSpc="1">
            <a:prstTxWarp prst="textNoShape">
              <a:avLst/>
            </a:prstTxWarp>
          </a:bodyPr>
          <a:lstStyle/>
          <a:p>
            <a:pPr lvl="0"/>
            <a:r>
              <a:rPr lang="en-US" smtClean="0">
                <a:sym typeface="Georgia" pitchFamily="18" charset="0"/>
              </a:rPr>
              <a:t>Click to edit Master title style</a:t>
            </a:r>
          </a:p>
        </p:txBody>
      </p:sp>
      <p:sp>
        <p:nvSpPr>
          <p:cNvPr id="1027" name="Rectangle 3"/>
          <p:cNvSpPr>
            <a:spLocks noGrp="1" noChangeArrowheads="1"/>
          </p:cNvSpPr>
          <p:nvPr>
            <p:ph type="body" idx="1"/>
          </p:nvPr>
        </p:nvSpPr>
        <p:spPr bwMode="auto">
          <a:xfrm>
            <a:off x="893763" y="914400"/>
            <a:ext cx="7358062" cy="5410200"/>
          </a:xfrm>
          <a:prstGeom prst="rect">
            <a:avLst/>
          </a:prstGeom>
          <a:noFill/>
          <a:ln w="12700">
            <a:noFill/>
            <a:miter lim="800000"/>
            <a:headEnd/>
            <a:tailEnd/>
          </a:ln>
        </p:spPr>
        <p:txBody>
          <a:bodyPr vert="horz" wrap="square" lIns="35695" tIns="35695" rIns="35695" bIns="35695"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4100" name="Line 4"/>
          <p:cNvSpPr>
            <a:spLocks noChangeShapeType="1"/>
          </p:cNvSpPr>
          <p:nvPr/>
        </p:nvSpPr>
        <p:spPr bwMode="auto">
          <a:xfrm>
            <a:off x="914400" y="838200"/>
            <a:ext cx="7318375" cy="0"/>
          </a:xfrm>
          <a:prstGeom prst="line">
            <a:avLst/>
          </a:prstGeom>
          <a:noFill/>
          <a:ln w="25400">
            <a:solidFill>
              <a:srgbClr val="FFFFFF">
                <a:alpha val="50000"/>
              </a:srgbClr>
            </a:solidFill>
            <a:round/>
            <a:headEnd/>
            <a:tailEnd/>
          </a:ln>
        </p:spPr>
        <p:txBody>
          <a:bodyPr/>
          <a:lstStyle/>
          <a:p>
            <a:pPr algn="ctr">
              <a:defRPr/>
            </a:pPr>
            <a:endParaRPr lang="en-US" dirty="0">
              <a:latin typeface="Gill Sans" pitchFamily="96" charset="0"/>
              <a:ea typeface="ヒラギノ角ゴ Pro W3" pitchFamily="96" charset="-128"/>
              <a:cs typeface="Arial" charset="0"/>
              <a:sym typeface="Gill Sans" pitchFamily="96" charset="0"/>
            </a:endParaRPr>
          </a:p>
        </p:txBody>
      </p:sp>
      <p:pic>
        <p:nvPicPr>
          <p:cNvPr id="1029" name="Picture 6" descr="BROOKINGS_REV"/>
          <p:cNvPicPr>
            <a:picLocks noChangeAspect="1" noChangeArrowheads="1"/>
          </p:cNvPicPr>
          <p:nvPr userDrawn="1"/>
        </p:nvPicPr>
        <p:blipFill>
          <a:blip r:embed="rId14" cstate="print"/>
          <a:srcRect/>
          <a:stretch>
            <a:fillRect/>
          </a:stretch>
        </p:blipFill>
        <p:spPr bwMode="auto">
          <a:xfrm>
            <a:off x="914400" y="6553200"/>
            <a:ext cx="1389063" cy="174625"/>
          </a:xfrm>
          <a:prstGeom prst="rect">
            <a:avLst/>
          </a:prstGeom>
          <a:noFill/>
          <a:ln w="9525">
            <a:noFill/>
            <a:miter lim="800000"/>
            <a:headEnd/>
            <a:tailEnd/>
          </a:ln>
        </p:spPr>
      </p:pic>
      <p:sp>
        <p:nvSpPr>
          <p:cNvPr id="4104" name="Text Box 8"/>
          <p:cNvSpPr txBox="1">
            <a:spLocks/>
          </p:cNvSpPr>
          <p:nvPr userDrawn="1"/>
        </p:nvSpPr>
        <p:spPr bwMode="auto">
          <a:xfrm>
            <a:off x="8534400" y="6400800"/>
            <a:ext cx="374650" cy="231775"/>
          </a:xfrm>
          <a:prstGeom prst="rect">
            <a:avLst/>
          </a:prstGeom>
          <a:noFill/>
          <a:ln w="25400">
            <a:noFill/>
            <a:miter lim="800000"/>
            <a:headEnd/>
            <a:tailEnd/>
          </a:ln>
          <a:effectLst/>
        </p:spPr>
        <p:txBody>
          <a:bodyPr lIns="64255" tIns="32126" rIns="64255" bIns="32126">
            <a:spAutoFit/>
          </a:bodyPr>
          <a:lstStyle/>
          <a:p>
            <a:pPr algn="r" defTabSz="642938">
              <a:spcBef>
                <a:spcPct val="50000"/>
              </a:spcBef>
              <a:defRPr/>
            </a:pPr>
            <a:fld id="{26A5C097-6FC6-46F8-B1D1-E4C4C493F71F}" type="slidenum">
              <a:rPr lang="en-US" sz="1100">
                <a:solidFill>
                  <a:schemeClr val="bg1"/>
                </a:solidFill>
                <a:latin typeface="Arial" pitchFamily="34" charset="0"/>
              </a:rPr>
              <a:pPr algn="r" defTabSz="642938">
                <a:spcBef>
                  <a:spcPct val="50000"/>
                </a:spcBef>
                <a:defRPr/>
              </a:pPr>
              <a:t>‹#›</a:t>
            </a:fld>
            <a:endParaRPr lang="en-US" sz="1100">
              <a:solidFill>
                <a:schemeClr val="bg1"/>
              </a:solidFill>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txStyles>
    <p:titleStyle>
      <a:lvl1pPr algn="l" defTabSz="642938" rtl="0" eaLnBrk="0" fontAlgn="base" hangingPunct="0">
        <a:spcBef>
          <a:spcPct val="0"/>
        </a:spcBef>
        <a:spcAft>
          <a:spcPct val="0"/>
        </a:spcAft>
        <a:defRPr sz="2400" b="1">
          <a:solidFill>
            <a:srgbClr val="FFFFFF"/>
          </a:solidFill>
          <a:latin typeface="+mj-lt"/>
          <a:ea typeface="+mj-ea"/>
          <a:cs typeface="ヒラギノ明朝 Pro W3"/>
          <a:sym typeface="Georgia" pitchFamily="18" charset="0"/>
        </a:defRPr>
      </a:lvl1pPr>
      <a:lvl2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2pPr>
      <a:lvl3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3pPr>
      <a:lvl4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4pPr>
      <a:lvl5pPr algn="l" defTabSz="642938" rtl="0" eaLnBrk="0" fontAlgn="base" hangingPunct="0">
        <a:spcBef>
          <a:spcPct val="0"/>
        </a:spcBef>
        <a:spcAft>
          <a:spcPct val="0"/>
        </a:spcAft>
        <a:defRPr sz="2400" b="1">
          <a:solidFill>
            <a:srgbClr val="FFFFFF"/>
          </a:solidFill>
          <a:latin typeface="Arial" charset="0"/>
          <a:ea typeface="ヒラギノ明朝 Pro W3" pitchFamily="96" charset="-128"/>
          <a:cs typeface="ヒラギノ明朝 Pro W3"/>
          <a:sym typeface="Georgia" pitchFamily="18" charset="0"/>
        </a:defRPr>
      </a:lvl5pPr>
      <a:lvl6pPr marL="4572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6pPr>
      <a:lvl7pPr marL="9144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7pPr>
      <a:lvl8pPr marL="13716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8pPr>
      <a:lvl9pPr marL="1828800" algn="l" defTabSz="642938" rtl="0" fontAlgn="base">
        <a:spcBef>
          <a:spcPct val="0"/>
        </a:spcBef>
        <a:spcAft>
          <a:spcPct val="0"/>
        </a:spcAft>
        <a:defRPr sz="2400" b="1">
          <a:solidFill>
            <a:srgbClr val="FFFFFF"/>
          </a:solidFill>
          <a:latin typeface="Arial" charset="0"/>
          <a:ea typeface="ヒラギノ明朝 Pro W3" pitchFamily="96" charset="-128"/>
          <a:sym typeface="Georgia" pitchFamily="18" charset="0"/>
        </a:defRPr>
      </a:lvl9pPr>
    </p:titleStyle>
    <p:bodyStyle>
      <a:lvl1pPr marL="588963" indent="-401638" algn="l" defTabSz="642938" rtl="0" eaLnBrk="0" fontAlgn="base" hangingPunct="0">
        <a:spcBef>
          <a:spcPct val="20000"/>
        </a:spcBef>
        <a:spcAft>
          <a:spcPct val="0"/>
        </a:spcAft>
        <a:buClr>
          <a:schemeClr val="bg1"/>
        </a:buClr>
        <a:buFont typeface="Times" pitchFamily="18" charset="0"/>
        <a:buChar char="•"/>
        <a:defRPr>
          <a:solidFill>
            <a:schemeClr val="bg1"/>
          </a:solidFill>
          <a:latin typeface="+mn-lt"/>
          <a:ea typeface="+mn-ea"/>
          <a:cs typeface="ヒラギノ角ゴ Pro W3"/>
          <a:sym typeface="Arial" pitchFamily="34" charset="0"/>
        </a:defRPr>
      </a:lvl1pPr>
      <a:lvl2pPr marL="901700"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2pPr>
      <a:lvl3pPr marL="1214438"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3pPr>
      <a:lvl4pPr marL="1527175" indent="-401638" algn="l" defTabSz="642938" rtl="0" eaLnBrk="0" fontAlgn="base" hangingPunct="0">
        <a:spcBef>
          <a:spcPct val="20000"/>
        </a:spcBef>
        <a:spcAft>
          <a:spcPct val="0"/>
        </a:spcAft>
        <a:buClr>
          <a:schemeClr val="bg1"/>
        </a:buClr>
        <a:buChar char="›"/>
        <a:defRPr>
          <a:solidFill>
            <a:schemeClr val="bg1"/>
          </a:solidFill>
          <a:latin typeface="+mn-lt"/>
          <a:ea typeface="+mn-ea"/>
          <a:cs typeface="ヒラギノ角ゴ Pro W3"/>
          <a:sym typeface="Arial" pitchFamily="34" charset="0"/>
        </a:defRPr>
      </a:lvl4pPr>
      <a:lvl5pPr marL="1839913" indent="-401638" algn="l" defTabSz="642938" rtl="0" eaLnBrk="0" fontAlgn="base" hangingPunct="0">
        <a:spcBef>
          <a:spcPct val="20000"/>
        </a:spcBef>
        <a:spcAft>
          <a:spcPct val="0"/>
        </a:spcAft>
        <a:buClr>
          <a:schemeClr val="bg1"/>
        </a:buClr>
        <a:buFont typeface="Times" pitchFamily="18" charset="0"/>
        <a:buChar char="•"/>
        <a:defRPr>
          <a:solidFill>
            <a:schemeClr val="bg1"/>
          </a:solidFill>
          <a:latin typeface="+mn-lt"/>
          <a:ea typeface="+mn-ea"/>
          <a:cs typeface="ヒラギノ角ゴ Pro W3"/>
          <a:sym typeface="Arial" pitchFamily="34" charset="0"/>
        </a:defRPr>
      </a:lvl5pPr>
      <a:lvl6pPr marL="22971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6pPr>
      <a:lvl7pPr marL="27543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7pPr>
      <a:lvl8pPr marL="32115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8pPr>
      <a:lvl9pPr marL="3668713" indent="-401638" algn="l" defTabSz="642938" rtl="0" fontAlgn="base">
        <a:spcBef>
          <a:spcPct val="20000"/>
        </a:spcBef>
        <a:spcAft>
          <a:spcPct val="0"/>
        </a:spcAft>
        <a:buClr>
          <a:schemeClr val="bg1"/>
        </a:buClr>
        <a:buFont typeface="Times" pitchFamily="18" charset="0"/>
        <a:buChar char="•"/>
        <a:defRPr>
          <a:solidFill>
            <a:schemeClr val="bg1"/>
          </a:solidFill>
          <a:latin typeface="+mn-lt"/>
          <a:ea typeface="+mn-ea"/>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
          <p:cNvSpPr>
            <a:spLocks noGrp="1" noChangeArrowheads="1"/>
          </p:cNvSpPr>
          <p:nvPr>
            <p:ph type="ctrTitle"/>
          </p:nvPr>
        </p:nvSpPr>
        <p:spPr>
          <a:xfrm>
            <a:off x="685800" y="2130425"/>
            <a:ext cx="7772400" cy="1146175"/>
          </a:xfrm>
        </p:spPr>
        <p:txBody>
          <a:bodyPr/>
          <a:lstStyle/>
          <a:p>
            <a:pPr algn="ctr" eaLnBrk="1" hangingPunct="1"/>
            <a:r>
              <a:rPr lang="en-US" dirty="0" smtClean="0"/>
              <a:t>Subjective Well-Being in </a:t>
            </a:r>
            <a:r>
              <a:rPr lang="en-US" dirty="0" smtClean="0"/>
              <a:t>Economics</a:t>
            </a:r>
            <a:r>
              <a:rPr lang="en-US" dirty="0" smtClean="0"/>
              <a:t/>
            </a:r>
            <a:br>
              <a:rPr lang="en-US" dirty="0" smtClean="0"/>
            </a:br>
            <a:endParaRPr lang="en-US" sz="1800" dirty="0" smtClean="0"/>
          </a:p>
        </p:txBody>
      </p:sp>
      <p:sp>
        <p:nvSpPr>
          <p:cNvPr id="2051" name="Rectangle 11"/>
          <p:cNvSpPr>
            <a:spLocks noGrp="1" noChangeArrowheads="1"/>
          </p:cNvSpPr>
          <p:nvPr>
            <p:ph type="subTitle" idx="1"/>
          </p:nvPr>
        </p:nvSpPr>
        <p:spPr>
          <a:xfrm>
            <a:off x="1371600" y="3657600"/>
            <a:ext cx="6400800" cy="1828800"/>
          </a:xfrm>
        </p:spPr>
        <p:txBody>
          <a:bodyPr/>
          <a:lstStyle/>
          <a:p>
            <a:pPr marL="588963" indent="-401638" eaLnBrk="1" hangingPunct="1">
              <a:lnSpc>
                <a:spcPct val="90000"/>
              </a:lnSpc>
            </a:pPr>
            <a:endParaRPr lang="en-US" dirty="0" smtClean="0"/>
          </a:p>
          <a:p>
            <a:pPr marL="588963" indent="-401638" eaLnBrk="1" hangingPunct="1">
              <a:lnSpc>
                <a:spcPct val="90000"/>
              </a:lnSpc>
            </a:pPr>
            <a:r>
              <a:rPr lang="en-US" dirty="0" smtClean="0"/>
              <a:t>Carol Graham</a:t>
            </a:r>
          </a:p>
          <a:p>
            <a:pPr marL="588963" indent="-401638" eaLnBrk="1" hangingPunct="1">
              <a:lnSpc>
                <a:spcPct val="90000"/>
              </a:lnSpc>
            </a:pPr>
            <a:r>
              <a:rPr lang="en-US" dirty="0" smtClean="0"/>
              <a:t>The Brookings Institution</a:t>
            </a:r>
          </a:p>
          <a:p>
            <a:pPr marL="588963" indent="-401638" eaLnBrk="1" hangingPunct="1">
              <a:lnSpc>
                <a:spcPct val="90000"/>
              </a:lnSpc>
            </a:pPr>
            <a:endParaRPr lang="en-US" dirty="0" smtClean="0"/>
          </a:p>
          <a:p>
            <a:pPr marL="588963" indent="-401638" eaLnBrk="1" hangingPunct="1">
              <a:lnSpc>
                <a:spcPct val="90000"/>
              </a:lnSpc>
            </a:pPr>
            <a:r>
              <a:rPr lang="en-US" sz="1400" dirty="0" smtClean="0"/>
              <a:t>Chapter for OUP Handbook on Well-being and Public Policy</a:t>
            </a:r>
          </a:p>
          <a:p>
            <a:pPr marL="588963" indent="-401638" eaLnBrk="1" hangingPunct="1">
              <a:lnSpc>
                <a:spcPct val="90000"/>
              </a:lnSpc>
            </a:pPr>
            <a:r>
              <a:rPr lang="en-US" sz="1400" dirty="0" smtClean="0"/>
              <a:t>Duke University, November 22-23, 2013</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2000" dirty="0" smtClean="0"/>
              <a:t>Age-pattern conforms world-wide!</a:t>
            </a:r>
            <a:endParaRPr lang="en-US" sz="2000" dirty="0" smtClean="0"/>
          </a:p>
        </p:txBody>
      </p:sp>
      <p:pic>
        <p:nvPicPr>
          <p:cNvPr id="10243" name="Picture 3"/>
          <p:cNvPicPr>
            <a:picLocks noChangeAspect="1"/>
          </p:cNvPicPr>
          <p:nvPr/>
        </p:nvPicPr>
        <p:blipFill>
          <a:blip r:embed="rId2" cstate="print"/>
          <a:srcRect/>
          <a:stretch>
            <a:fillRect/>
          </a:stretch>
        </p:blipFill>
        <p:spPr bwMode="auto">
          <a:xfrm>
            <a:off x="1595438" y="1157288"/>
            <a:ext cx="5953125" cy="4546600"/>
          </a:xfrm>
          <a:prstGeom prst="rect">
            <a:avLst/>
          </a:prstGeom>
          <a:noFill/>
          <a:ln w="25400">
            <a:noFill/>
            <a:miter lim="800000"/>
            <a:headEnd/>
            <a:tailEnd/>
          </a:ln>
        </p:spPr>
      </p:pic>
    </p:spTree>
    <p:extLst>
      <p:ext uri="{BB962C8B-B14F-4D97-AF65-F5344CB8AC3E}">
        <p14:creationId xmlns:p14="http://schemas.microsoft.com/office/powerpoint/2010/main" val="189895763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en-US" smtClean="0">
                <a:solidFill>
                  <a:schemeClr val="accent2"/>
                </a:solidFill>
                <a:latin typeface="Times New Roman" pitchFamily="18" charset="0"/>
              </a:rPr>
              <a:t>Happiness patterns across the world</a:t>
            </a:r>
          </a:p>
        </p:txBody>
      </p:sp>
      <p:sp>
        <p:nvSpPr>
          <p:cNvPr id="11267" name="Rectangle 3"/>
          <p:cNvSpPr>
            <a:spLocks noGrp="1" noChangeArrowheads="1"/>
          </p:cNvSpPr>
          <p:nvPr>
            <p:ph type="body" idx="1"/>
          </p:nvPr>
        </p:nvSpPr>
        <p:spPr/>
        <p:txBody>
          <a:bodyPr/>
          <a:lstStyle/>
          <a:p>
            <a:r>
              <a:rPr lang="en-US" smtClean="0">
                <a:latin typeface="Times New Roman" pitchFamily="18" charset="0"/>
              </a:rPr>
              <a:t>Happiness and age (figure)</a:t>
            </a:r>
          </a:p>
          <a:p>
            <a:r>
              <a:rPr lang="en-US" smtClean="0">
                <a:latin typeface="Times New Roman" pitchFamily="18" charset="0"/>
              </a:rPr>
              <a:t>Income</a:t>
            </a:r>
          </a:p>
          <a:p>
            <a:r>
              <a:rPr lang="en-US" smtClean="0">
                <a:latin typeface="Times New Roman" pitchFamily="18" charset="0"/>
              </a:rPr>
              <a:t>Health</a:t>
            </a:r>
          </a:p>
          <a:p>
            <a:r>
              <a:rPr lang="en-US" smtClean="0">
                <a:latin typeface="Times New Roman" pitchFamily="18" charset="0"/>
              </a:rPr>
              <a:t>Employment</a:t>
            </a:r>
          </a:p>
          <a:p>
            <a:r>
              <a:rPr lang="en-US" smtClean="0">
                <a:latin typeface="Times New Roman" pitchFamily="18" charset="0"/>
              </a:rPr>
              <a:t>Friendships</a:t>
            </a:r>
          </a:p>
          <a:p>
            <a:r>
              <a:rPr lang="en-US" smtClean="0">
                <a:latin typeface="Times New Roman" pitchFamily="18" charset="0"/>
              </a:rPr>
              <a:t>Gender (less clear)</a:t>
            </a:r>
          </a:p>
          <a:p>
            <a:r>
              <a:rPr lang="en-US" smtClean="0">
                <a:latin typeface="Times New Roman" pitchFamily="18" charset="0"/>
              </a:rPr>
              <a:t>Because of these consistent patterns, we can then explore the “happiness” effects of things that vary, such as commuting time, environmental quality, the inflation or unemployment rate, the nature of governance, obesity rates, crime and corruption rates, cigarette smoking, exercise, and more</a:t>
            </a:r>
          </a:p>
          <a:p>
            <a:r>
              <a:rPr lang="en-US" smtClean="0">
                <a:latin typeface="Times New Roman" pitchFamily="18" charset="0"/>
              </a:rPr>
              <a:t>To some extent, the world is our oyster!</a:t>
            </a:r>
          </a:p>
          <a:p>
            <a:pPr>
              <a:buFont typeface="Times" pitchFamily="18" charset="0"/>
              <a:buNone/>
            </a:pPr>
            <a:endParaRPr lang="en-US" smtClean="0">
              <a:latin typeface="Times New Roman" pitchFamily="18" charset="0"/>
            </a:endParaRPr>
          </a:p>
        </p:txBody>
      </p:sp>
    </p:spTree>
    <p:extLst>
      <p:ext uri="{BB962C8B-B14F-4D97-AF65-F5344CB8AC3E}">
        <p14:creationId xmlns:p14="http://schemas.microsoft.com/office/powerpoint/2010/main" val="380629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 </a:t>
            </a:r>
            <a:r>
              <a:rPr lang="en-US" sz="2000" dirty="0" smtClean="0"/>
              <a:t>Happiness and Income per Capita: The </a:t>
            </a:r>
            <a:r>
              <a:rPr lang="en-US" sz="2000" dirty="0" err="1" smtClean="0"/>
              <a:t>Easterlin</a:t>
            </a:r>
            <a:r>
              <a:rPr lang="en-US" sz="2000" dirty="0" smtClean="0"/>
              <a:t> Paradox? </a:t>
            </a:r>
          </a:p>
        </p:txBody>
      </p:sp>
      <p:pic>
        <p:nvPicPr>
          <p:cNvPr id="9219" name="Picture 2"/>
          <p:cNvPicPr>
            <a:picLocks noChangeAspect="1" noChangeArrowheads="1"/>
          </p:cNvPicPr>
          <p:nvPr/>
        </p:nvPicPr>
        <p:blipFill>
          <a:blip r:embed="rId2" cstate="print"/>
          <a:srcRect/>
          <a:stretch>
            <a:fillRect/>
          </a:stretch>
        </p:blipFill>
        <p:spPr bwMode="auto">
          <a:xfrm>
            <a:off x="1143000" y="863600"/>
            <a:ext cx="7196138" cy="5384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the </a:t>
            </a:r>
            <a:r>
              <a:rPr lang="en-US" dirty="0" err="1" smtClean="0"/>
              <a:t>Easterlin</a:t>
            </a:r>
            <a:r>
              <a:rPr lang="en-US" dirty="0" smtClean="0"/>
              <a:t> Paradox	</a:t>
            </a:r>
            <a:endParaRPr lang="en-US" dirty="0"/>
          </a:p>
        </p:txBody>
      </p:sp>
      <p:sp>
        <p:nvSpPr>
          <p:cNvPr id="3" name="Content Placeholder 2"/>
          <p:cNvSpPr>
            <a:spLocks noGrp="1"/>
          </p:cNvSpPr>
          <p:nvPr>
            <p:ph idx="1"/>
          </p:nvPr>
        </p:nvSpPr>
        <p:spPr/>
        <p:txBody>
          <a:bodyPr/>
          <a:lstStyle/>
          <a:p>
            <a:endParaRPr lang="en-US" dirty="0" smtClean="0"/>
          </a:p>
          <a:p>
            <a:r>
              <a:rPr lang="en-US" dirty="0" smtClean="0"/>
              <a:t>Depends a lot on what well-being question is used</a:t>
            </a:r>
            <a:endParaRPr lang="en-US" dirty="0" smtClean="0"/>
          </a:p>
          <a:p>
            <a:endParaRPr lang="en-US" dirty="0"/>
          </a:p>
          <a:p>
            <a:r>
              <a:rPr lang="en-US" dirty="0" smtClean="0"/>
              <a:t>Hedonic </a:t>
            </a:r>
            <a:r>
              <a:rPr lang="en-US" dirty="0" smtClean="0"/>
              <a:t>Treadmill</a:t>
            </a:r>
          </a:p>
          <a:p>
            <a:endParaRPr lang="en-US" dirty="0"/>
          </a:p>
          <a:p>
            <a:r>
              <a:rPr lang="en-US" dirty="0" smtClean="0"/>
              <a:t>Set Point Theory</a:t>
            </a:r>
          </a:p>
          <a:p>
            <a:endParaRPr lang="en-US" dirty="0"/>
          </a:p>
          <a:p>
            <a:r>
              <a:rPr lang="en-US" dirty="0" smtClean="0"/>
              <a:t>Relative Income Differences (size of reference norm matters, signaling issues, status versus income – Danes study)</a:t>
            </a:r>
          </a:p>
          <a:p>
            <a:endParaRPr lang="en-US" dirty="0"/>
          </a:p>
          <a:p>
            <a:r>
              <a:rPr lang="en-US" dirty="0" smtClean="0"/>
              <a:t>Over time findings confounded by non-comparable data sets and time frames as well as adaptation</a:t>
            </a:r>
            <a:r>
              <a:rPr lang="en-US" dirty="0"/>
              <a:t> </a:t>
            </a:r>
            <a:r>
              <a:rPr lang="en-US" dirty="0" smtClean="0"/>
              <a:t>and changing</a:t>
            </a:r>
            <a:r>
              <a:rPr lang="en-US" dirty="0" smtClean="0"/>
              <a:t> norms </a:t>
            </a:r>
            <a:r>
              <a:rPr lang="en-US" dirty="0" smtClean="0"/>
              <a:t>and </a:t>
            </a:r>
            <a:r>
              <a:rPr lang="en-US" dirty="0"/>
              <a:t>e</a:t>
            </a:r>
            <a:r>
              <a:rPr lang="en-US" dirty="0" smtClean="0"/>
              <a:t>xpectations </a:t>
            </a:r>
            <a:r>
              <a:rPr lang="en-US" dirty="0" smtClean="0"/>
              <a:t>(health, crisis, unpleasant certainty versus certainty, paradox of unhappy </a:t>
            </a:r>
            <a:r>
              <a:rPr lang="en-US" dirty="0" smtClean="0"/>
              <a:t>growth)</a:t>
            </a:r>
            <a:endParaRPr lang="en-US" dirty="0" smtClean="0"/>
          </a:p>
        </p:txBody>
      </p:sp>
    </p:spTree>
    <p:extLst>
      <p:ext uri="{BB962C8B-B14F-4D97-AF65-F5344CB8AC3E}">
        <p14:creationId xmlns:p14="http://schemas.microsoft.com/office/powerpoint/2010/main" val="349958465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2000" smtClean="0"/>
              <a:t>Best Possible Life and the Dow Jones Industrial Average</a:t>
            </a:r>
          </a:p>
        </p:txBody>
      </p:sp>
      <p:pic>
        <p:nvPicPr>
          <p:cNvPr id="13315" name="Picture 4"/>
          <p:cNvPicPr>
            <a:picLocks noChangeAspect="1"/>
          </p:cNvPicPr>
          <p:nvPr/>
        </p:nvPicPr>
        <p:blipFill>
          <a:blip r:embed="rId2" cstate="print"/>
          <a:srcRect/>
          <a:stretch>
            <a:fillRect/>
          </a:stretch>
        </p:blipFill>
        <p:spPr bwMode="auto">
          <a:xfrm>
            <a:off x="914400" y="990600"/>
            <a:ext cx="7315200" cy="5346700"/>
          </a:xfrm>
          <a:prstGeom prst="rect">
            <a:avLst/>
          </a:prstGeom>
          <a:noFill/>
          <a:ln w="25400">
            <a:noFill/>
            <a:miter lim="800000"/>
            <a:headEnd/>
            <a:tailEnd/>
          </a:ln>
        </p:spPr>
      </p:pic>
    </p:spTree>
    <p:extLst>
      <p:ext uri="{BB962C8B-B14F-4D97-AF65-F5344CB8AC3E}">
        <p14:creationId xmlns:p14="http://schemas.microsoft.com/office/powerpoint/2010/main" val="2086958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The paradox of unhappy growth</a:t>
            </a:r>
          </a:p>
        </p:txBody>
      </p:sp>
      <p:sp>
        <p:nvSpPr>
          <p:cNvPr id="12291" name="Rectangle 3"/>
          <p:cNvSpPr>
            <a:spLocks noGrp="1" noChangeArrowheads="1"/>
          </p:cNvSpPr>
          <p:nvPr>
            <p:ph type="body" sz="half" idx="3"/>
          </p:nvPr>
        </p:nvSpPr>
        <p:spPr>
          <a:xfrm>
            <a:off x="893763" y="3776663"/>
            <a:ext cx="7358062" cy="2547937"/>
          </a:xfrm>
        </p:spPr>
        <p:txBody>
          <a:bodyPr/>
          <a:lstStyle/>
          <a:p>
            <a:pPr lvl="2" eaLnBrk="1" hangingPunct="1">
              <a:lnSpc>
                <a:spcPct val="80000"/>
              </a:lnSpc>
            </a:pPr>
            <a:endParaRPr lang="en-US" sz="1400" i="1" smtClean="0"/>
          </a:p>
          <a:p>
            <a:pPr lvl="2" eaLnBrk="1" hangingPunct="1">
              <a:lnSpc>
                <a:spcPct val="80000"/>
              </a:lnSpc>
            </a:pPr>
            <a:endParaRPr lang="en-US" sz="1400" i="1" smtClean="0"/>
          </a:p>
          <a:p>
            <a:pPr lvl="2" eaLnBrk="1" hangingPunct="1">
              <a:lnSpc>
                <a:spcPct val="80000"/>
              </a:lnSpc>
            </a:pPr>
            <a:r>
              <a:rPr lang="en-US" sz="1400" i="1" smtClean="0"/>
              <a:t>Source: IADB-RES using Gallup World Poll, 2007</a:t>
            </a:r>
          </a:p>
          <a:p>
            <a:pPr eaLnBrk="1" hangingPunct="1">
              <a:lnSpc>
                <a:spcPct val="80000"/>
              </a:lnSpc>
            </a:pPr>
            <a:endParaRPr lang="en-US" sz="1400" smtClean="0"/>
          </a:p>
          <a:p>
            <a:pPr eaLnBrk="1" hangingPunct="1">
              <a:lnSpc>
                <a:spcPct val="80000"/>
              </a:lnSpc>
            </a:pPr>
            <a:r>
              <a:rPr lang="en-US" sz="1100" smtClean="0"/>
              <a:t>OLS regression; dependent variable is average life satisfaction per country, growth rates are averaged over the past five years. N=122</a:t>
            </a:r>
          </a:p>
          <a:p>
            <a:pPr eaLnBrk="1" hangingPunct="1">
              <a:lnSpc>
                <a:spcPct val="80000"/>
              </a:lnSpc>
            </a:pPr>
            <a:r>
              <a:rPr lang="en-US" sz="1100" smtClean="0"/>
              <a:t>GDP per capita: The coefficients are the marginal effects: how much does the satisfaction of 2 countries differ if one has 2X the income of the other. </a:t>
            </a:r>
          </a:p>
          <a:p>
            <a:pPr eaLnBrk="1" hangingPunct="1">
              <a:lnSpc>
                <a:spcPct val="80000"/>
              </a:lnSpc>
            </a:pPr>
            <a:r>
              <a:rPr lang="en-US" sz="1100" smtClean="0"/>
              <a:t>Economic Growth: How much does an additional % point of growth affect satisfaction </a:t>
            </a:r>
          </a:p>
          <a:p>
            <a:pPr eaLnBrk="1" hangingPunct="1">
              <a:lnSpc>
                <a:spcPct val="80000"/>
              </a:lnSpc>
            </a:pPr>
            <a:r>
              <a:rPr lang="en-US" sz="1100" smtClean="0"/>
              <a:t>The life satisfaction variable is on a 0 to 10 scale; all others are the percentage of respondents that are satisfied.  </a:t>
            </a:r>
          </a:p>
          <a:p>
            <a:pPr eaLnBrk="1" hangingPunct="1">
              <a:lnSpc>
                <a:spcPct val="80000"/>
              </a:lnSpc>
            </a:pPr>
            <a:r>
              <a:rPr lang="en-US" sz="1100" smtClean="0"/>
              <a:t>Graham and Chattopadhyay find similar effects for Latin America, based on individual data rather than country averages</a:t>
            </a:r>
          </a:p>
        </p:txBody>
      </p:sp>
      <p:graphicFrame>
        <p:nvGraphicFramePr>
          <p:cNvPr id="205828" name="Group 4"/>
          <p:cNvGraphicFramePr>
            <a:graphicFrameLocks noGrp="1"/>
          </p:cNvGraphicFramePr>
          <p:nvPr>
            <p:ph sz="quarter" idx="2"/>
          </p:nvPr>
        </p:nvGraphicFramePr>
        <p:xfrm>
          <a:off x="990600" y="1143000"/>
          <a:ext cx="7162800" cy="2632710"/>
        </p:xfrm>
        <a:graphic>
          <a:graphicData uri="http://schemas.openxmlformats.org/drawingml/2006/table">
            <a:tbl>
              <a:tblPr/>
              <a:tblGrid>
                <a:gridCol w="4049713"/>
                <a:gridCol w="1590675"/>
                <a:gridCol w="1522412"/>
              </a:tblGrid>
              <a:tr h="293688">
                <a:tc rowSpan="2">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rgbClr val="EA0000"/>
                          </a:solidFill>
                          <a:effectLst/>
                          <a:latin typeface="Arial" charset="0"/>
                          <a:ea typeface="ヒラギノ角ゴ Pro W3" pitchFamily="96" charset="-128"/>
                          <a:sym typeface="Arial" charset="0"/>
                        </a:rPr>
                        <a:t>The relationship between income per capita, economic growth, and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187325" marR="0" lvl="0" indent="0" algn="ctr"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122 countries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r>
              <a:tr h="487363">
                <a:tc vMerge="1">
                  <a:txBody>
                    <a:bodyPr/>
                    <a:lstStyle/>
                    <a:p>
                      <a:endParaRPr lang="en-US"/>
                    </a:p>
                  </a:txBody>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GDP per capita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Economic Growth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Life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0.788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-0.082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Standard of living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0.108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-0.018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Health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Job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0.077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1950">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chemeClr val="tx1"/>
                          </a:solidFill>
                          <a:effectLst/>
                          <a:latin typeface="Arial" charset="0"/>
                          <a:ea typeface="ヒラギノ角ゴ Pro W3" pitchFamily="96" charset="-128"/>
                          <a:sym typeface="Arial" charset="0"/>
                        </a:rPr>
                        <a:t>Housing satisfaction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dirty="0" smtClean="0">
                          <a:ln>
                            <a:noFill/>
                          </a:ln>
                          <a:solidFill>
                            <a:schemeClr val="tx1"/>
                          </a:solidFill>
                          <a:effectLst/>
                          <a:latin typeface="Arial" charset="0"/>
                          <a:ea typeface="ヒラギノ角ゴ Pro W3" pitchFamily="96" charset="-128"/>
                          <a:sym typeface="Arial" charset="0"/>
                        </a:rPr>
                        <a:t>0.084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87325" marR="0" lvl="0" indent="0" algn="l" defTabSz="642938" rtl="0" eaLnBrk="1" fontAlgn="base" latinLnBrk="0" hangingPunct="1">
                        <a:lnSpc>
                          <a:spcPct val="100000"/>
                        </a:lnSpc>
                        <a:spcBef>
                          <a:spcPct val="20000"/>
                        </a:spcBef>
                        <a:spcAft>
                          <a:spcPct val="0"/>
                        </a:spcAft>
                        <a:buClr>
                          <a:schemeClr val="bg1"/>
                        </a:buClr>
                        <a:buSzTx/>
                        <a:buFont typeface="Times" pitchFamily="18" charset="0"/>
                        <a:buNone/>
                        <a:tabLst/>
                      </a:pPr>
                      <a:r>
                        <a:rPr kumimoji="0" lang="en-US" sz="1400" b="1" i="0" u="none" strike="noStrike" cap="none" normalizeH="0" baseline="0" smtClean="0">
                          <a:ln>
                            <a:noFill/>
                          </a:ln>
                          <a:solidFill>
                            <a:schemeClr val="tx1"/>
                          </a:solidFill>
                          <a:effectLst/>
                          <a:latin typeface="Arial" charset="0"/>
                          <a:ea typeface="ヒラギノ角ゴ Pro W3" pitchFamily="96" charset="-128"/>
                          <a:sym typeface="Arial" charset="0"/>
                        </a:rPr>
                        <a:t>-0.006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extLst>
      <p:ext uri="{BB962C8B-B14F-4D97-AF65-F5344CB8AC3E}">
        <p14:creationId xmlns:p14="http://schemas.microsoft.com/office/powerpoint/2010/main" val="304938685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Selected Applications </a:t>
            </a:r>
            <a:endParaRPr lang="en-US" dirty="0"/>
          </a:p>
        </p:txBody>
      </p:sp>
      <p:sp>
        <p:nvSpPr>
          <p:cNvPr id="7" name="Content Placeholder 6"/>
          <p:cNvSpPr>
            <a:spLocks noGrp="1"/>
          </p:cNvSpPr>
          <p:nvPr>
            <p:ph idx="1"/>
          </p:nvPr>
        </p:nvSpPr>
        <p:spPr/>
        <p:txBody>
          <a:bodyPr/>
          <a:lstStyle/>
          <a:p>
            <a:r>
              <a:rPr lang="en-US" dirty="0"/>
              <a:t>Research based on surveys of subjective well-being has focused on a wide range of issues.  </a:t>
            </a:r>
            <a:r>
              <a:rPr lang="en-US" dirty="0" smtClean="0"/>
              <a:t>In chapter, focus on selection </a:t>
            </a:r>
            <a:r>
              <a:rPr lang="en-US" dirty="0"/>
              <a:t>that is framed by questions that standard revealed preferences approaches do not fully answer. </a:t>
            </a:r>
            <a:endParaRPr lang="en-US" dirty="0" smtClean="0"/>
          </a:p>
          <a:p>
            <a:endParaRPr lang="en-US" dirty="0" smtClean="0"/>
          </a:p>
          <a:p>
            <a:r>
              <a:rPr lang="en-US" dirty="0" smtClean="0"/>
              <a:t>These </a:t>
            </a:r>
            <a:r>
              <a:rPr lang="en-US" dirty="0"/>
              <a:t>include the relationship between income and happiness, inequality and poverty, the effects of macro-policies on individual welfare, and the effects of public policies in a number of arenas. </a:t>
            </a:r>
            <a:endParaRPr lang="en-US" dirty="0" smtClean="0"/>
          </a:p>
          <a:p>
            <a:endParaRPr lang="en-US" dirty="0"/>
          </a:p>
          <a:p>
            <a:r>
              <a:rPr lang="en-US" dirty="0"/>
              <a:t>Some studies have attempted to separate the effects of income from those of other endogenous factors, such as satisfaction in the workplace (</a:t>
            </a:r>
            <a:r>
              <a:rPr lang="en-US" dirty="0" err="1"/>
              <a:t>Chaparro</a:t>
            </a:r>
            <a:r>
              <a:rPr lang="en-US" dirty="0"/>
              <a:t> and Lora, 2013). </a:t>
            </a:r>
            <a:endParaRPr lang="en-US" dirty="0" smtClean="0"/>
          </a:p>
          <a:p>
            <a:endParaRPr lang="en-US" dirty="0"/>
          </a:p>
          <a:p>
            <a:r>
              <a:rPr lang="en-US" dirty="0" smtClean="0"/>
              <a:t>Others </a:t>
            </a:r>
            <a:r>
              <a:rPr lang="en-US" dirty="0"/>
              <a:t>have looked at different work arrangements (full versus part-time, post-retirement age in the work-force, and so on), controlling for income (</a:t>
            </a:r>
            <a:r>
              <a:rPr lang="en-US" dirty="0" err="1"/>
              <a:t>Nikolova</a:t>
            </a:r>
            <a:r>
              <a:rPr lang="en-US" dirty="0"/>
              <a:t> and Graham, 2013). </a:t>
            </a:r>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316116404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Applications</a:t>
            </a:r>
            <a:endParaRPr lang="en-US" dirty="0"/>
          </a:p>
        </p:txBody>
      </p:sp>
      <p:sp>
        <p:nvSpPr>
          <p:cNvPr id="3" name="Content Placeholder 2"/>
          <p:cNvSpPr>
            <a:spLocks noGrp="1"/>
          </p:cNvSpPr>
          <p:nvPr>
            <p:ph idx="1"/>
          </p:nvPr>
        </p:nvSpPr>
        <p:spPr/>
        <p:txBody>
          <a:bodyPr/>
          <a:lstStyle/>
          <a:p>
            <a:r>
              <a:rPr lang="en-US" dirty="0" smtClean="0"/>
              <a:t>Macroeconomics of happiness; inflation and unemployment, misery </a:t>
            </a:r>
            <a:r>
              <a:rPr lang="en-US" dirty="0" smtClean="0"/>
              <a:t>index</a:t>
            </a:r>
          </a:p>
          <a:p>
            <a:endParaRPr lang="en-US" dirty="0"/>
          </a:p>
          <a:p>
            <a:r>
              <a:rPr lang="en-US" dirty="0" smtClean="0"/>
              <a:t>Political arrangements matter! </a:t>
            </a:r>
            <a:r>
              <a:rPr lang="en-US" dirty="0" smtClean="0"/>
              <a:t>And procedural utility -</a:t>
            </a:r>
            <a:r>
              <a:rPr lang="en-US" dirty="0" smtClean="0"/>
              <a:t> participating</a:t>
            </a:r>
          </a:p>
          <a:p>
            <a:endParaRPr lang="en-US" dirty="0"/>
          </a:p>
          <a:p>
            <a:r>
              <a:rPr lang="en-US" dirty="0" smtClean="0"/>
              <a:t>Effects of taxes: cigarette </a:t>
            </a:r>
            <a:r>
              <a:rPr lang="en-US" dirty="0"/>
              <a:t>taxes </a:t>
            </a:r>
            <a:r>
              <a:rPr lang="en-US" dirty="0" smtClean="0"/>
              <a:t>study - negative </a:t>
            </a:r>
            <a:r>
              <a:rPr lang="en-US" dirty="0"/>
              <a:t>financial effects </a:t>
            </a:r>
            <a:r>
              <a:rPr lang="en-US" dirty="0" smtClean="0"/>
              <a:t>outweighed </a:t>
            </a:r>
            <a:r>
              <a:rPr lang="en-US" dirty="0"/>
              <a:t>by positive self-control effects (</a:t>
            </a:r>
            <a:r>
              <a:rPr lang="en-US" dirty="0" smtClean="0"/>
              <a:t>Gruber/</a:t>
            </a:r>
            <a:r>
              <a:rPr lang="en-US" dirty="0" err="1" smtClean="0"/>
              <a:t>Mullainathan</a:t>
            </a:r>
            <a:r>
              <a:rPr lang="en-US" dirty="0" smtClean="0"/>
              <a:t>). </a:t>
            </a:r>
          </a:p>
          <a:p>
            <a:endParaRPr lang="en-US" dirty="0" smtClean="0"/>
          </a:p>
          <a:p>
            <a:r>
              <a:rPr lang="en-US" dirty="0" smtClean="0"/>
              <a:t>Other </a:t>
            </a:r>
            <a:r>
              <a:rPr lang="en-US" dirty="0"/>
              <a:t>work looks at the life satisfaction effects of environmental degradation (</a:t>
            </a:r>
            <a:r>
              <a:rPr lang="en-US" dirty="0" err="1"/>
              <a:t>Welsch</a:t>
            </a:r>
            <a:r>
              <a:rPr lang="en-US" dirty="0"/>
              <a:t>, 2007); terrorism (Frey, </a:t>
            </a:r>
            <a:r>
              <a:rPr lang="en-US" dirty="0" err="1"/>
              <a:t>Luechinger</a:t>
            </a:r>
            <a:r>
              <a:rPr lang="en-US" dirty="0"/>
              <a:t>, and </a:t>
            </a:r>
            <a:r>
              <a:rPr lang="en-US" dirty="0" err="1"/>
              <a:t>Stutzer</a:t>
            </a:r>
            <a:r>
              <a:rPr lang="en-US" dirty="0"/>
              <a:t>, 2009; Metcalf et al., 2011); and access to information technology (Graham and </a:t>
            </a:r>
            <a:r>
              <a:rPr lang="en-US" dirty="0" err="1"/>
              <a:t>Nikolova</a:t>
            </a:r>
            <a:r>
              <a:rPr lang="en-US" dirty="0"/>
              <a:t>, 2013a), among others. </a:t>
            </a:r>
            <a:endParaRPr lang="en-US" dirty="0" smtClean="0"/>
          </a:p>
          <a:p>
            <a:endParaRPr lang="en-US" dirty="0"/>
          </a:p>
          <a:p>
            <a:r>
              <a:rPr lang="en-US" dirty="0"/>
              <a:t>L</a:t>
            </a:r>
            <a:r>
              <a:rPr lang="en-US" dirty="0" smtClean="0"/>
              <a:t>egal arena - use </a:t>
            </a:r>
            <a:r>
              <a:rPr lang="en-US" dirty="0"/>
              <a:t>of well-being metrics to calculate the statistical value of </a:t>
            </a:r>
            <a:r>
              <a:rPr lang="en-US" dirty="0" smtClean="0"/>
              <a:t>lives? </a:t>
            </a:r>
            <a:r>
              <a:rPr lang="en-US" dirty="0" smtClean="0"/>
              <a:t>(</a:t>
            </a:r>
            <a:r>
              <a:rPr lang="en-US" dirty="0" smtClean="0"/>
              <a:t>Adler; </a:t>
            </a:r>
            <a:r>
              <a:rPr lang="en-US" dirty="0" err="1"/>
              <a:t>Bronsten</a:t>
            </a:r>
            <a:r>
              <a:rPr lang="en-US" dirty="0"/>
              <a:t> et al</a:t>
            </a:r>
            <a:r>
              <a:rPr lang="en-US" dirty="0" smtClean="0"/>
              <a:t>.; </a:t>
            </a:r>
            <a:r>
              <a:rPr lang="en-US" dirty="0" err="1" smtClean="0"/>
              <a:t>Sunstein</a:t>
            </a:r>
            <a:r>
              <a:rPr lang="en-US" dirty="0" smtClean="0"/>
              <a:t>; Graham). </a:t>
            </a:r>
            <a:r>
              <a:rPr lang="en-US" dirty="0"/>
              <a:t>Standard cost-benefit </a:t>
            </a:r>
            <a:r>
              <a:rPr lang="en-US" dirty="0" smtClean="0"/>
              <a:t>analysis </a:t>
            </a:r>
            <a:r>
              <a:rPr lang="en-US" dirty="0"/>
              <a:t>based on contingent evaluations</a:t>
            </a:r>
            <a:r>
              <a:rPr lang="en-US" dirty="0" smtClean="0"/>
              <a:t>, </a:t>
            </a:r>
            <a:r>
              <a:rPr lang="en-US" dirty="0"/>
              <a:t>hypothetical </a:t>
            </a:r>
            <a:r>
              <a:rPr lang="en-US" dirty="0" smtClean="0"/>
              <a:t>questions</a:t>
            </a:r>
            <a:r>
              <a:rPr lang="en-US" dirty="0" smtClean="0"/>
              <a:t> </a:t>
            </a:r>
            <a:r>
              <a:rPr lang="en-US" dirty="0"/>
              <a:t>about how many life years </a:t>
            </a:r>
            <a:r>
              <a:rPr lang="en-US" dirty="0" smtClean="0"/>
              <a:t>one</a:t>
            </a:r>
            <a:r>
              <a:rPr lang="en-US" dirty="0" smtClean="0"/>
              <a:t> </a:t>
            </a:r>
            <a:r>
              <a:rPr lang="en-US" dirty="0"/>
              <a:t>would give up for a higher paying, but riskier job, for example. </a:t>
            </a:r>
            <a:endParaRPr lang="en-US" dirty="0" smtClean="0"/>
          </a:p>
        </p:txBody>
      </p:sp>
    </p:spTree>
    <p:extLst>
      <p:ext uri="{BB962C8B-B14F-4D97-AF65-F5344CB8AC3E}">
        <p14:creationId xmlns:p14="http://schemas.microsoft.com/office/powerpoint/2010/main" val="372242432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Reverse Causality? </a:t>
            </a:r>
            <a:endParaRPr lang="en-US" dirty="0"/>
          </a:p>
        </p:txBody>
      </p:sp>
      <p:sp>
        <p:nvSpPr>
          <p:cNvPr id="3" name="Content Placeholder 2"/>
          <p:cNvSpPr>
            <a:spLocks noGrp="1"/>
          </p:cNvSpPr>
          <p:nvPr>
            <p:ph idx="1"/>
          </p:nvPr>
        </p:nvSpPr>
        <p:spPr/>
        <p:txBody>
          <a:bodyPr/>
          <a:lstStyle/>
          <a:p>
            <a:pPr marL="187325" indent="0">
              <a:buNone/>
            </a:pPr>
            <a:endParaRPr lang="en-US" dirty="0" smtClean="0"/>
          </a:p>
          <a:p>
            <a:r>
              <a:rPr lang="en-US" dirty="0" smtClean="0"/>
              <a:t>People </a:t>
            </a:r>
            <a:r>
              <a:rPr lang="en-US" dirty="0"/>
              <a:t>with higher happiness levels tend to perform better in the </a:t>
            </a:r>
            <a:r>
              <a:rPr lang="en-US" dirty="0" err="1"/>
              <a:t>labour</a:t>
            </a:r>
            <a:r>
              <a:rPr lang="en-US" dirty="0"/>
              <a:t> market and </a:t>
            </a:r>
            <a:r>
              <a:rPr lang="en-US" dirty="0" smtClean="0"/>
              <a:t>earn </a:t>
            </a:r>
            <a:r>
              <a:rPr lang="en-US" dirty="0"/>
              <a:t>more income in the future </a:t>
            </a:r>
            <a:r>
              <a:rPr lang="en-US" dirty="0" smtClean="0"/>
              <a:t>(Graham</a:t>
            </a:r>
            <a:r>
              <a:rPr lang="en-US" dirty="0"/>
              <a:t>, Eggers and </a:t>
            </a:r>
            <a:r>
              <a:rPr lang="en-US" dirty="0" err="1"/>
              <a:t>Sukhtankar</a:t>
            </a:r>
            <a:r>
              <a:rPr lang="en-US" dirty="0"/>
              <a:t>, 2004). </a:t>
            </a:r>
            <a:endParaRPr lang="en-US" dirty="0" smtClean="0"/>
          </a:p>
          <a:p>
            <a:r>
              <a:rPr lang="en-US" dirty="0" err="1" smtClean="0"/>
              <a:t>DeNeve</a:t>
            </a:r>
            <a:r>
              <a:rPr lang="en-US" dirty="0" smtClean="0"/>
              <a:t> </a:t>
            </a:r>
            <a:r>
              <a:rPr lang="en-US" dirty="0"/>
              <a:t>and Oswald (2012) </a:t>
            </a:r>
            <a:r>
              <a:rPr lang="en-US" dirty="0" smtClean="0"/>
              <a:t>- large </a:t>
            </a:r>
            <a:r>
              <a:rPr lang="en-US" dirty="0"/>
              <a:t>panel data for the U.S. </a:t>
            </a:r>
            <a:r>
              <a:rPr lang="en-US" dirty="0" smtClean="0"/>
              <a:t>Adolescents </a:t>
            </a:r>
            <a:r>
              <a:rPr lang="en-US" dirty="0"/>
              <a:t>who report higher life satisfaction or positive affect grow up to earn significantly higher levels of income later in life. </a:t>
            </a:r>
            <a:r>
              <a:rPr lang="en-US" dirty="0"/>
              <a:t>C</a:t>
            </a:r>
            <a:r>
              <a:rPr lang="en-US" dirty="0" smtClean="0"/>
              <a:t>ontrol </a:t>
            </a:r>
            <a:r>
              <a:rPr lang="en-US" dirty="0"/>
              <a:t>for family fixed effects, </a:t>
            </a:r>
            <a:r>
              <a:rPr lang="en-US" dirty="0" smtClean="0"/>
              <a:t>with sibling clusters’; </a:t>
            </a:r>
            <a:r>
              <a:rPr lang="en-US" dirty="0" smtClean="0"/>
              <a:t>results </a:t>
            </a:r>
            <a:r>
              <a:rPr lang="en-US" dirty="0" smtClean="0"/>
              <a:t>robust </a:t>
            </a:r>
            <a:r>
              <a:rPr lang="en-US" dirty="0"/>
              <a:t>to controls including education, IQ, physical health, self-esteem, and later happiness. </a:t>
            </a:r>
            <a:endParaRPr lang="en-US" dirty="0" smtClean="0"/>
          </a:p>
          <a:p>
            <a:r>
              <a:rPr lang="en-US" dirty="0"/>
              <a:t>Binder and Coad (2011</a:t>
            </a:r>
            <a:r>
              <a:rPr lang="en-US" dirty="0" smtClean="0"/>
              <a:t>) - panel </a:t>
            </a:r>
            <a:r>
              <a:rPr lang="en-US" dirty="0"/>
              <a:t>data and vector-auto-regressions to explore the co-evolution of changes in mental well-being and changes in income, health, marital status and employment status </a:t>
            </a:r>
            <a:r>
              <a:rPr lang="en-US" dirty="0" smtClean="0"/>
              <a:t>in BHPS data. </a:t>
            </a:r>
            <a:r>
              <a:rPr lang="en-US" dirty="0"/>
              <a:t>I</a:t>
            </a:r>
            <a:r>
              <a:rPr lang="en-US" dirty="0" smtClean="0"/>
              <a:t>ncreases </a:t>
            </a:r>
            <a:r>
              <a:rPr lang="en-US" dirty="0"/>
              <a:t>in well-being </a:t>
            </a:r>
            <a:r>
              <a:rPr lang="en-US" dirty="0" smtClean="0"/>
              <a:t>associated </a:t>
            </a:r>
            <a:r>
              <a:rPr lang="en-US" dirty="0"/>
              <a:t>with subsequent increases in income, marriage, employment, and health variables, while increases in the life-domain variables (except health) tend to be followed by decreases in well-being in subsequent periods, suggesting adaptation dynamics in all domains. </a:t>
            </a:r>
          </a:p>
          <a:p>
            <a:endParaRPr lang="en-US" dirty="0"/>
          </a:p>
          <a:p>
            <a:endParaRPr lang="en-US" dirty="0"/>
          </a:p>
        </p:txBody>
      </p:sp>
    </p:spTree>
    <p:extLst>
      <p:ext uri="{BB962C8B-B14F-4D97-AF65-F5344CB8AC3E}">
        <p14:creationId xmlns:p14="http://schemas.microsoft.com/office/powerpoint/2010/main" val="359345145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Bentham or Aristotle in the statistics offices?</a:t>
            </a:r>
          </a:p>
        </p:txBody>
      </p:sp>
      <p:sp>
        <p:nvSpPr>
          <p:cNvPr id="13315" name="Content Placeholder 2"/>
          <p:cNvSpPr>
            <a:spLocks noGrp="1"/>
          </p:cNvSpPr>
          <p:nvPr>
            <p:ph idx="1"/>
          </p:nvPr>
        </p:nvSpPr>
        <p:spPr/>
        <p:txBody>
          <a:bodyPr/>
          <a:lstStyle/>
          <a:p>
            <a:endParaRPr lang="en-US" b="1" dirty="0" smtClean="0"/>
          </a:p>
          <a:p>
            <a:r>
              <a:rPr lang="en-US" dirty="0" smtClean="0"/>
              <a:t>Broad agreement among scholars on </a:t>
            </a:r>
            <a:r>
              <a:rPr lang="en-US" dirty="0" smtClean="0"/>
              <a:t>the two </a:t>
            </a:r>
            <a:r>
              <a:rPr lang="en-US" dirty="0" smtClean="0"/>
              <a:t>distinct </a:t>
            </a:r>
            <a:r>
              <a:rPr lang="en-US" dirty="0" smtClean="0"/>
              <a:t>concepts of well-being; each could have implications for policy which, in turn, could vary depending on the country </a:t>
            </a:r>
            <a:r>
              <a:rPr lang="en-US" dirty="0" smtClean="0"/>
              <a:t>context</a:t>
            </a:r>
          </a:p>
          <a:p>
            <a:endParaRPr lang="en-US" dirty="0" smtClean="0"/>
          </a:p>
          <a:p>
            <a:r>
              <a:rPr lang="en-US" b="1" dirty="0" smtClean="0"/>
              <a:t>Jeremy Bentham’s </a:t>
            </a:r>
            <a:r>
              <a:rPr lang="en-US" dirty="0" smtClean="0"/>
              <a:t>concept of welfare </a:t>
            </a:r>
            <a:r>
              <a:rPr lang="en-US" dirty="0" smtClean="0"/>
              <a:t>- maximizing </a:t>
            </a:r>
            <a:r>
              <a:rPr lang="en-US" dirty="0" smtClean="0"/>
              <a:t>the contentment and pleasure of the greatest number of individuals as they experienced their lives – that is, people feeling happy on a day-to-day basis </a:t>
            </a:r>
            <a:r>
              <a:rPr lang="en-US" dirty="0" smtClean="0"/>
              <a:t>– </a:t>
            </a:r>
            <a:r>
              <a:rPr lang="en-US" dirty="0" smtClean="0"/>
              <a:t>hedonic or </a:t>
            </a:r>
            <a:r>
              <a:rPr lang="en-US" i="1" dirty="0" smtClean="0"/>
              <a:t>experienced well-being</a:t>
            </a:r>
            <a:r>
              <a:rPr lang="en-US" dirty="0" smtClean="0"/>
              <a:t>. </a:t>
            </a:r>
            <a:endParaRPr lang="en-US" dirty="0" smtClean="0"/>
          </a:p>
          <a:p>
            <a:endParaRPr lang="en-US" dirty="0" smtClean="0"/>
          </a:p>
          <a:p>
            <a:r>
              <a:rPr lang="en-US" b="1" dirty="0" smtClean="0"/>
              <a:t>Aristotle</a:t>
            </a:r>
            <a:r>
              <a:rPr lang="en-US" dirty="0" smtClean="0"/>
              <a:t> </a:t>
            </a:r>
            <a:r>
              <a:rPr lang="en-US" dirty="0" smtClean="0"/>
              <a:t>- </a:t>
            </a:r>
            <a:r>
              <a:rPr lang="en-US" dirty="0" smtClean="0"/>
              <a:t>happiness </a:t>
            </a:r>
            <a:r>
              <a:rPr lang="en-US" dirty="0" smtClean="0"/>
              <a:t>as </a:t>
            </a:r>
            <a:r>
              <a:rPr lang="en-US" i="1" dirty="0" err="1" smtClean="0"/>
              <a:t>eudaimonia</a:t>
            </a:r>
            <a:r>
              <a:rPr lang="en-US" i="1" dirty="0" smtClean="0"/>
              <a:t>: </a:t>
            </a:r>
            <a:r>
              <a:rPr lang="en-US" dirty="0" smtClean="0"/>
              <a:t> combines two </a:t>
            </a:r>
            <a:r>
              <a:rPr lang="en-US" dirty="0" smtClean="0"/>
              <a:t>concepts: “</a:t>
            </a:r>
            <a:r>
              <a:rPr lang="en-US" i="1" dirty="0" err="1" smtClean="0"/>
              <a:t>eu</a:t>
            </a:r>
            <a:r>
              <a:rPr lang="en-US" dirty="0" smtClean="0"/>
              <a:t>”: well-being </a:t>
            </a:r>
            <a:r>
              <a:rPr lang="en-US" dirty="0" smtClean="0"/>
              <a:t>or abundance, and “</a:t>
            </a:r>
            <a:r>
              <a:rPr lang="en-US" i="1" dirty="0" err="1" smtClean="0"/>
              <a:t>daimon</a:t>
            </a:r>
            <a:r>
              <a:rPr lang="en-US" dirty="0" smtClean="0"/>
              <a:t>”: the </a:t>
            </a:r>
            <a:r>
              <a:rPr lang="en-US" dirty="0" smtClean="0"/>
              <a:t>power controlling an individual’s destiny. </a:t>
            </a:r>
            <a:r>
              <a:rPr lang="en-US" dirty="0" smtClean="0"/>
              <a:t>Within the bounds of </a:t>
            </a:r>
            <a:r>
              <a:rPr lang="en-US" i="1" dirty="0" smtClean="0"/>
              <a:t>evaluative well-being; </a:t>
            </a:r>
            <a:r>
              <a:rPr lang="en-US" dirty="0" smtClean="0"/>
              <a:t>implicitly </a:t>
            </a:r>
            <a:r>
              <a:rPr lang="en-US" dirty="0" smtClean="0"/>
              <a:t>includes the opportunity to lead a purposeful or meaningful life</a:t>
            </a:r>
            <a:r>
              <a:rPr lang="en-US" dirty="0" smtClean="0"/>
              <a:t>.</a:t>
            </a:r>
          </a:p>
          <a:p>
            <a:endParaRPr lang="en-US" dirty="0" smtClean="0"/>
          </a:p>
          <a:p>
            <a:r>
              <a:rPr lang="en-US" dirty="0" smtClean="0"/>
              <a:t>Hedonic well-being measures better for assessing QOL and life at the moment; </a:t>
            </a:r>
            <a:r>
              <a:rPr lang="en-US" dirty="0" smtClean="0"/>
              <a:t>evaluative </a:t>
            </a:r>
            <a:r>
              <a:rPr lang="en-US" dirty="0" smtClean="0"/>
              <a:t>well-being better for assessing people’s capacities to make choices and to seek fulfilling lives</a:t>
            </a:r>
          </a:p>
        </p:txBody>
      </p:sp>
    </p:spTree>
    <p:extLst>
      <p:ext uri="{BB962C8B-B14F-4D97-AF65-F5344CB8AC3E}">
        <p14:creationId xmlns:p14="http://schemas.microsoft.com/office/powerpoint/2010/main" val="384892661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2000" dirty="0" smtClean="0"/>
              <a:t>A new science?</a:t>
            </a:r>
          </a:p>
        </p:txBody>
      </p:sp>
      <p:sp>
        <p:nvSpPr>
          <p:cNvPr id="3075" name="Content Placeholder 2"/>
          <p:cNvSpPr>
            <a:spLocks noGrp="1"/>
          </p:cNvSpPr>
          <p:nvPr>
            <p:ph idx="1"/>
          </p:nvPr>
        </p:nvSpPr>
        <p:spPr/>
        <p:txBody>
          <a:bodyPr/>
          <a:lstStyle/>
          <a:p>
            <a:endParaRPr lang="en-US" sz="1600" dirty="0" smtClean="0"/>
          </a:p>
          <a:p>
            <a:r>
              <a:rPr lang="en-US" sz="1600" dirty="0" smtClean="0"/>
              <a:t>Until five or so years ago, I was one of a very small number of seemingly crazy economists using happiness surveys, and surely the only one working on developing economies; </a:t>
            </a:r>
            <a:r>
              <a:rPr lang="en-US" sz="1600" dirty="0"/>
              <a:t>since the “science” of measuring well-being has gone from a nascent collaboration between economists and psychologists to an entire new approach in the social sciences</a:t>
            </a:r>
            <a:endParaRPr lang="en-US" sz="1600" dirty="0" smtClean="0"/>
          </a:p>
          <a:p>
            <a:endParaRPr lang="en-US" sz="1600" dirty="0" smtClean="0"/>
          </a:p>
          <a:p>
            <a:r>
              <a:rPr lang="en-US" sz="1600" dirty="0" smtClean="0"/>
              <a:t>Today -  remarkable interest in the topic; momentum, reflects the work of many academics, and experiments like those of Bhutan (and now the UK) that have taken the science and the metrics seriously;  OECD guidelines</a:t>
            </a:r>
          </a:p>
          <a:p>
            <a:endParaRPr lang="en-US" sz="1600" dirty="0" smtClean="0"/>
          </a:p>
          <a:p>
            <a:r>
              <a:rPr lang="en-US" sz="1600" dirty="0" smtClean="0"/>
              <a:t>NAS panel on hedonic versus evaluative measures of well-being for policy</a:t>
            </a:r>
            <a:r>
              <a:rPr lang="en-US" sz="1600" dirty="0"/>
              <a:t> </a:t>
            </a:r>
            <a:r>
              <a:rPr lang="en-US" sz="1600" dirty="0" smtClean="0"/>
              <a:t>and relevance of the metrics for policy</a:t>
            </a:r>
          </a:p>
          <a:p>
            <a:endParaRPr lang="en-US" sz="1600" dirty="0"/>
          </a:p>
          <a:p>
            <a:r>
              <a:rPr lang="en-US" sz="1600" dirty="0"/>
              <a:t>Can answer questions as diverse as the effects of commuting on well-being, why cigarette taxes make smokers happier, why the unemployed are less unhappy when there are more unemployed people around them, and why people adapt to things like crime and corruption and bad governance. </a:t>
            </a:r>
          </a:p>
          <a:p>
            <a:endParaRPr lang="en-US" sz="1600" dirty="0" smtClean="0"/>
          </a:p>
          <a:p>
            <a:endParaRPr lang="en-US" sz="1600" dirty="0"/>
          </a:p>
          <a:p>
            <a:endParaRPr lang="en-US" sz="1600" dirty="0"/>
          </a:p>
          <a:p>
            <a:pPr marL="187325" indent="0">
              <a:buNone/>
            </a:pPr>
            <a:endParaRPr lang="en-US" sz="1600" dirty="0" smtClean="0"/>
          </a:p>
          <a:p>
            <a:endParaRPr lang="en-US" sz="1600" dirty="0"/>
          </a:p>
          <a:p>
            <a:endParaRPr lang="en-US" sz="1600" dirty="0" smtClean="0"/>
          </a:p>
          <a:p>
            <a:pPr>
              <a:buNone/>
            </a:pPr>
            <a:endParaRPr lang="en-US" sz="1600" dirty="0" smtClean="0"/>
          </a:p>
          <a:p>
            <a:pPr>
              <a:buNone/>
            </a:pPr>
            <a:endParaRPr lang="en-US" sz="1600" dirty="0" smtClean="0"/>
          </a:p>
          <a:p>
            <a:pPr eaLnBrk="1" hangingPunct="1">
              <a:buNone/>
            </a:pPr>
            <a:endParaRPr lang="en-US" sz="1600" dirty="0" smtClean="0"/>
          </a:p>
          <a:p>
            <a:pPr eaLnBrk="1" hangingPunct="1"/>
            <a:endParaRPr lang="en-US" sz="1600" dirty="0" smtClean="0"/>
          </a:p>
          <a:p>
            <a:pPr>
              <a:buFont typeface="Times" pitchFamily="18" charset="0"/>
              <a:buNone/>
            </a:pPr>
            <a:endParaRPr lang="en-US" sz="1600" dirty="0" smtClean="0"/>
          </a:p>
          <a:p>
            <a:endParaRPr lang="en-US"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Agency and Well-being</a:t>
            </a:r>
          </a:p>
        </p:txBody>
      </p:sp>
      <p:sp>
        <p:nvSpPr>
          <p:cNvPr id="14339" name="Content Placeholder 2"/>
          <p:cNvSpPr>
            <a:spLocks noGrp="1"/>
          </p:cNvSpPr>
          <p:nvPr>
            <p:ph idx="1"/>
          </p:nvPr>
        </p:nvSpPr>
        <p:spPr/>
        <p:txBody>
          <a:bodyPr/>
          <a:lstStyle/>
          <a:p>
            <a:r>
              <a:rPr lang="en-US" dirty="0" smtClean="0"/>
              <a:t>Which well-being dimension matters to a particular person is in part determined by his/her </a:t>
            </a:r>
            <a:r>
              <a:rPr lang="en-US" i="1" dirty="0" smtClean="0"/>
              <a:t>capacity</a:t>
            </a:r>
            <a:r>
              <a:rPr lang="en-US" dirty="0" smtClean="0"/>
              <a:t> to pursue a meaningful life. Lacking capacity – for instance, due to lack of wealth or education – or to strong imposed norms – people may place more value on simple, day-to-day experiences, such as friendship and religion.</a:t>
            </a:r>
          </a:p>
          <a:p>
            <a:pPr>
              <a:buNone/>
            </a:pPr>
            <a:r>
              <a:rPr lang="en-US" dirty="0" smtClean="0"/>
              <a:t> </a:t>
            </a:r>
          </a:p>
          <a:p>
            <a:r>
              <a:rPr lang="en-US" dirty="0" smtClean="0"/>
              <a:t>Those with more capacity may have less time and interest in day-to-day experiences, particularly if they are very focused on some overarching objective or achievement. </a:t>
            </a:r>
          </a:p>
          <a:p>
            <a:pPr marL="187325" indent="0">
              <a:buNone/>
            </a:pPr>
            <a:endParaRPr lang="en-US" dirty="0" smtClean="0"/>
          </a:p>
          <a:p>
            <a:r>
              <a:rPr lang="en-US" dirty="0"/>
              <a:t>i</a:t>
            </a:r>
            <a:r>
              <a:rPr lang="en-US" dirty="0" smtClean="0"/>
              <a:t>) Income and experienced </a:t>
            </a:r>
            <a:r>
              <a:rPr lang="en-US" dirty="0" err="1" smtClean="0"/>
              <a:t>vs</a:t>
            </a:r>
            <a:r>
              <a:rPr lang="en-US" dirty="0" smtClean="0"/>
              <a:t> evaluative well-being in the US (</a:t>
            </a:r>
            <a:r>
              <a:rPr lang="en-US" i="1" dirty="0" err="1" smtClean="0"/>
              <a:t>Kahneman</a:t>
            </a:r>
            <a:r>
              <a:rPr lang="en-US" i="1" dirty="0" smtClean="0"/>
              <a:t> and Deaton); </a:t>
            </a:r>
            <a:r>
              <a:rPr lang="en-US" dirty="0" smtClean="0"/>
              <a:t>income as proxy for agency in life evaluation responses? </a:t>
            </a:r>
          </a:p>
          <a:p>
            <a:r>
              <a:rPr lang="en-US" dirty="0" smtClean="0"/>
              <a:t>ii) </a:t>
            </a:r>
            <a:r>
              <a:rPr lang="en-US" dirty="0" err="1" smtClean="0"/>
              <a:t>LatAm</a:t>
            </a:r>
            <a:r>
              <a:rPr lang="en-US" dirty="0" smtClean="0"/>
              <a:t>: poor and friends/family; rich and work/health (Graham and Lora); work/health = agency, friends/family = safety nets;</a:t>
            </a:r>
          </a:p>
          <a:p>
            <a:endParaRPr lang="en-US"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on the causal channels of different dimensions of well-being </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A) Different dimensions of well-being and major change (e.g. unhappiness and progress?)</a:t>
            </a:r>
          </a:p>
          <a:p>
            <a:r>
              <a:rPr lang="en-US" b="1" i="1" dirty="0" err="1" smtClean="0"/>
              <a:t>i</a:t>
            </a:r>
            <a:r>
              <a:rPr lang="en-US" b="1" i="1" dirty="0" smtClean="0"/>
              <a:t>) unhappiness and intent to migrate; </a:t>
            </a:r>
          </a:p>
          <a:p>
            <a:r>
              <a:rPr lang="en-US" b="1" i="1" dirty="0" smtClean="0"/>
              <a:t>ii) well-being trends pre- and post- the Arab Spring rebellions</a:t>
            </a:r>
          </a:p>
          <a:p>
            <a:endParaRPr lang="en-US" b="1" i="1" dirty="0" smtClean="0"/>
          </a:p>
          <a:p>
            <a:r>
              <a:rPr lang="en-US" dirty="0" smtClean="0"/>
              <a:t>B) Different dimensions of well-being and longer-term outcomes/behaviors</a:t>
            </a:r>
          </a:p>
          <a:p>
            <a:r>
              <a:rPr lang="en-US" b="1" i="1" dirty="0" err="1" smtClean="0"/>
              <a:t>i</a:t>
            </a:r>
            <a:r>
              <a:rPr lang="en-US" b="1" i="1" dirty="0" smtClean="0"/>
              <a:t>) job satisfaction/meaningful work/productivity; </a:t>
            </a:r>
          </a:p>
          <a:p>
            <a:r>
              <a:rPr lang="en-US" b="1" i="1" dirty="0" smtClean="0"/>
              <a:t>ii) different dimensions of well-being and public health outcomes (obesity, discount rates) </a:t>
            </a:r>
            <a:endParaRPr lang="en-US" dirty="0" smtClean="0"/>
          </a:p>
          <a:p>
            <a:endParaRPr lang="en-US" dirty="0" smtClean="0"/>
          </a:p>
          <a:p>
            <a:r>
              <a:rPr lang="en-US" dirty="0" smtClean="0"/>
              <a:t>C) Different behaviors depending on where in the well-being distribution people are? </a:t>
            </a:r>
          </a:p>
          <a:p>
            <a:r>
              <a:rPr lang="en-US" b="1" i="1" dirty="0" err="1" smtClean="0"/>
              <a:t>i</a:t>
            </a:r>
            <a:r>
              <a:rPr lang="en-US" b="1" i="1" dirty="0" smtClean="0"/>
              <a:t>) happiest respondents value income/employment least but learning and creativity more, for example</a:t>
            </a:r>
            <a:endParaRPr lang="en-US" b="1" i="1"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Methodological Issues and Challenges</a:t>
            </a:r>
            <a:endParaRPr lang="en-US" dirty="0"/>
          </a:p>
        </p:txBody>
      </p:sp>
      <p:sp>
        <p:nvSpPr>
          <p:cNvPr id="3" name="Content Placeholder 2"/>
          <p:cNvSpPr>
            <a:spLocks noGrp="1"/>
          </p:cNvSpPr>
          <p:nvPr>
            <p:ph idx="1"/>
          </p:nvPr>
        </p:nvSpPr>
        <p:spPr/>
        <p:txBody>
          <a:bodyPr/>
          <a:lstStyle/>
          <a:p>
            <a:r>
              <a:rPr lang="en-US" dirty="0" smtClean="0"/>
              <a:t>Causality, </a:t>
            </a:r>
            <a:r>
              <a:rPr lang="en-US" dirty="0" err="1" smtClean="0"/>
              <a:t>unobservables</a:t>
            </a:r>
            <a:r>
              <a:rPr lang="en-US" dirty="0" smtClean="0"/>
              <a:t>, </a:t>
            </a:r>
            <a:r>
              <a:rPr lang="en-US" dirty="0" err="1" smtClean="0"/>
              <a:t>endogeneity</a:t>
            </a:r>
            <a:r>
              <a:rPr lang="en-US" dirty="0" smtClean="0"/>
              <a:t>. One approach: c</a:t>
            </a:r>
            <a:r>
              <a:rPr lang="en-US" dirty="0" smtClean="0"/>
              <a:t>ontrolling </a:t>
            </a:r>
            <a:r>
              <a:rPr lang="en-US" dirty="0" smtClean="0"/>
              <a:t>for optimism in a cross section; </a:t>
            </a:r>
            <a:r>
              <a:rPr lang="en-US" dirty="0" err="1" smtClean="0"/>
              <a:t>quantile</a:t>
            </a:r>
            <a:r>
              <a:rPr lang="en-US" dirty="0" smtClean="0"/>
              <a:t> regressions</a:t>
            </a:r>
          </a:p>
          <a:p>
            <a:endParaRPr lang="en-US" dirty="0"/>
          </a:p>
          <a:p>
            <a:r>
              <a:rPr lang="en-US" dirty="0" smtClean="0"/>
              <a:t>Experiments – Benjamin and </a:t>
            </a:r>
            <a:r>
              <a:rPr lang="en-US" dirty="0" err="1" smtClean="0"/>
              <a:t>Heffetz</a:t>
            </a:r>
            <a:r>
              <a:rPr lang="en-US" dirty="0" smtClean="0"/>
              <a:t>; comparing predicted life satisfaction with choice experiments, among others</a:t>
            </a:r>
          </a:p>
          <a:p>
            <a:endParaRPr lang="en-US" dirty="0"/>
          </a:p>
          <a:p>
            <a:r>
              <a:rPr lang="en-US" dirty="0" smtClean="0"/>
              <a:t>Question ordering – bread and circuses/Deaton example – buffering questions – why does life satisfaction work?</a:t>
            </a:r>
          </a:p>
          <a:p>
            <a:endParaRPr lang="en-US" dirty="0"/>
          </a:p>
          <a:p>
            <a:r>
              <a:rPr lang="en-US" dirty="0" smtClean="0"/>
              <a:t>Interview mode (Dolan) – people were happier on the phone; less likely to lie about unhappiness face to face; in other cases, people are more likely to report misery anonymously</a:t>
            </a:r>
          </a:p>
          <a:p>
            <a:endParaRPr lang="en-US" dirty="0"/>
          </a:p>
          <a:p>
            <a:r>
              <a:rPr lang="en-US" dirty="0"/>
              <a:t>S</a:t>
            </a:r>
            <a:r>
              <a:rPr lang="en-US" dirty="0" smtClean="0"/>
              <a:t>caling and labeling issues – best to have </a:t>
            </a:r>
            <a:r>
              <a:rPr lang="en-US" dirty="0" smtClean="0"/>
              <a:t>unipolar</a:t>
            </a:r>
            <a:r>
              <a:rPr lang="en-US" dirty="0" smtClean="0"/>
              <a:t> scale on the same question, running </a:t>
            </a:r>
            <a:r>
              <a:rPr lang="en-US" dirty="0" smtClean="0"/>
              <a:t>from not at all to </a:t>
            </a:r>
            <a:r>
              <a:rPr lang="en-US" dirty="0" smtClean="0"/>
              <a:t>very</a:t>
            </a:r>
            <a:r>
              <a:rPr lang="en-US" dirty="0"/>
              <a:t>,</a:t>
            </a:r>
            <a:r>
              <a:rPr lang="en-US" dirty="0" smtClean="0"/>
              <a:t> </a:t>
            </a:r>
            <a:r>
              <a:rPr lang="en-US" dirty="0" smtClean="0"/>
              <a:t>rather than different poles; 0-10 scales seem to work well for both EWB and HWB</a:t>
            </a:r>
          </a:p>
          <a:p>
            <a:endParaRPr lang="en-US" dirty="0"/>
          </a:p>
          <a:p>
            <a:r>
              <a:rPr lang="en-US" dirty="0" smtClean="0"/>
              <a:t>Recall period, day of the week bias</a:t>
            </a:r>
            <a:endParaRPr lang="en-US" dirty="0"/>
          </a:p>
          <a:p>
            <a:endParaRPr lang="en-US" dirty="0"/>
          </a:p>
        </p:txBody>
      </p:sp>
    </p:spTree>
    <p:extLst>
      <p:ext uri="{BB962C8B-B14F-4D97-AF65-F5344CB8AC3E}">
        <p14:creationId xmlns:p14="http://schemas.microsoft.com/office/powerpoint/2010/main" val="153691000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t>Well-Being Metrics in the Economic Policy Realm</a:t>
            </a:r>
          </a:p>
        </p:txBody>
      </p:sp>
      <p:sp>
        <p:nvSpPr>
          <p:cNvPr id="17411" name="Content Placeholder 2"/>
          <p:cNvSpPr>
            <a:spLocks noGrp="1"/>
          </p:cNvSpPr>
          <p:nvPr>
            <p:ph idx="1"/>
          </p:nvPr>
        </p:nvSpPr>
        <p:spPr/>
        <p:txBody>
          <a:bodyPr/>
          <a:lstStyle/>
          <a:p>
            <a:pPr>
              <a:buNone/>
            </a:pPr>
            <a:r>
              <a:rPr lang="en-US" dirty="0" smtClean="0"/>
              <a:t>	</a:t>
            </a:r>
          </a:p>
          <a:p>
            <a:r>
              <a:rPr lang="en-US" dirty="0" smtClean="0"/>
              <a:t>Much to resolve before agreeing on a single measure of well-being as a benchmark; NAS panel: a single measure may never be appropriate. Yet consensus on low risk of adding a few robust questions to national/international statistics (as ONS has done and the OECD is recommending). </a:t>
            </a:r>
          </a:p>
          <a:p>
            <a:endParaRPr lang="en-US" dirty="0" smtClean="0"/>
          </a:p>
          <a:p>
            <a:r>
              <a:rPr lang="en-US" dirty="0" smtClean="0"/>
              <a:t>Five tried and true </a:t>
            </a:r>
            <a:r>
              <a:rPr lang="en-US" dirty="0" smtClean="0"/>
              <a:t>questions </a:t>
            </a:r>
            <a:r>
              <a:rPr lang="en-US" dirty="0" smtClean="0"/>
              <a:t>capture both dimensions of well-being (and </a:t>
            </a:r>
            <a:r>
              <a:rPr lang="en-US" dirty="0" smtClean="0"/>
              <a:t>can </a:t>
            </a:r>
            <a:r>
              <a:rPr lang="en-US" dirty="0" smtClean="0"/>
              <a:t>be mapped to more detailed studies, for example, time-use and daily experience studies)</a:t>
            </a:r>
          </a:p>
          <a:p>
            <a:endParaRPr lang="en-US" dirty="0" smtClean="0"/>
          </a:p>
          <a:p>
            <a:r>
              <a:rPr lang="en-US" dirty="0" smtClean="0"/>
              <a:t>These are:</a:t>
            </a:r>
          </a:p>
          <a:p>
            <a:pPr lvl="1"/>
            <a:r>
              <a:rPr lang="en-US" dirty="0" smtClean="0"/>
              <a:t>Life satisfaction in general terms (happiness or life satisfaction)</a:t>
            </a:r>
          </a:p>
          <a:p>
            <a:pPr lvl="1"/>
            <a:r>
              <a:rPr lang="en-US" dirty="0" smtClean="0"/>
              <a:t>Happiness in relative terms (best possible life question)</a:t>
            </a:r>
          </a:p>
          <a:p>
            <a:pPr lvl="1"/>
            <a:r>
              <a:rPr lang="en-US" dirty="0" smtClean="0"/>
              <a:t>Life as experienced on a daily basis, via positive and negative affect questions, such as smiling yesterday, worrying yesterday, and time spent with friends</a:t>
            </a:r>
          </a:p>
          <a:p>
            <a:pPr lvl="1"/>
            <a:r>
              <a:rPr lang="en-US" dirty="0" smtClean="0"/>
              <a:t>Happiness in the Aristotelian or life purpose sense </a:t>
            </a:r>
          </a:p>
          <a:p>
            <a:endParaRPr lang="en-US" dirty="0" smtClean="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Concluding Thoughts/Questions</a:t>
            </a:r>
          </a:p>
        </p:txBody>
      </p:sp>
      <p:sp>
        <p:nvSpPr>
          <p:cNvPr id="25603" name="Content Placeholder 2"/>
          <p:cNvSpPr>
            <a:spLocks noGrp="1"/>
          </p:cNvSpPr>
          <p:nvPr>
            <p:ph idx="1"/>
          </p:nvPr>
        </p:nvSpPr>
        <p:spPr/>
        <p:txBody>
          <a:bodyPr/>
          <a:lstStyle/>
          <a:p>
            <a:r>
              <a:rPr lang="en-US" dirty="0" smtClean="0"/>
              <a:t>Happiness is, in the end, a much more complicated concept than is income. We can compare income across people with clarity on what it seeks to measure. With happiness, in addition to definitional issues, many questions remain:</a:t>
            </a:r>
          </a:p>
          <a:p>
            <a:r>
              <a:rPr lang="en-US" dirty="0" smtClean="0"/>
              <a:t>a) Cardinality versus </a:t>
            </a:r>
            <a:r>
              <a:rPr lang="en-US" dirty="0" err="1" smtClean="0"/>
              <a:t>ordinality</a:t>
            </a:r>
            <a:r>
              <a:rPr lang="en-US" dirty="0" smtClean="0"/>
              <a:t> – e.g. reducing misery or raising aggregate levels of well-being? Reducing poverty, for example, is only one objective of macro-economic policy? </a:t>
            </a:r>
          </a:p>
          <a:p>
            <a:r>
              <a:rPr lang="en-US" dirty="0" smtClean="0"/>
              <a:t>b) Inter-temporal issues: today’s well-being versus the future well-being of children? Policies may not be the same…</a:t>
            </a:r>
          </a:p>
          <a:p>
            <a:r>
              <a:rPr lang="en-US" dirty="0" smtClean="0"/>
              <a:t>c) What is a meaningful change in well-being? Do we know? How do we translate this for the public? </a:t>
            </a:r>
          </a:p>
          <a:p>
            <a:r>
              <a:rPr lang="en-US" dirty="0" smtClean="0"/>
              <a:t>Relevance of hedonic metrics for policy?  a) daily experience can undermine longer term objectives (obesity/discount rates, Krueger job search findings, </a:t>
            </a:r>
            <a:r>
              <a:rPr lang="en-US" dirty="0" err="1" smtClean="0"/>
              <a:t>Akerlof</a:t>
            </a:r>
            <a:r>
              <a:rPr lang="en-US" dirty="0" smtClean="0"/>
              <a:t> gang findings)  b) daily experience metrics capture QOL issues, such as end of life decisions</a:t>
            </a:r>
          </a:p>
          <a:p>
            <a:r>
              <a:rPr lang="en-US" dirty="0" smtClean="0"/>
              <a:t>In my view, though, evaluative/eudemonic well-being – e.g. people’s capacity to make choices and to lead fulfilling lives – is more directly relevant at least as a policy </a:t>
            </a:r>
            <a:r>
              <a:rPr lang="en-US" i="1" dirty="0" smtClean="0"/>
              <a:t>objective</a:t>
            </a:r>
          </a:p>
          <a:p>
            <a:endParaRPr lang="en-US" dirty="0" smtClean="0"/>
          </a:p>
          <a:p>
            <a:pPr>
              <a:buNone/>
            </a:pPr>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did this all come from?</a:t>
            </a:r>
            <a:endParaRPr lang="en-US" dirty="0"/>
          </a:p>
        </p:txBody>
      </p:sp>
      <p:sp>
        <p:nvSpPr>
          <p:cNvPr id="3" name="Content Placeholder 2"/>
          <p:cNvSpPr>
            <a:spLocks noGrp="1"/>
          </p:cNvSpPr>
          <p:nvPr>
            <p:ph idx="1"/>
          </p:nvPr>
        </p:nvSpPr>
        <p:spPr/>
        <p:txBody>
          <a:bodyPr/>
          <a:lstStyle/>
          <a:p>
            <a:r>
              <a:rPr lang="en-US" dirty="0" smtClean="0"/>
              <a:t>Early </a:t>
            </a:r>
            <a:r>
              <a:rPr lang="en-US" dirty="0"/>
              <a:t>economists and philosophers, ranging from Aristotle to Bentham, Mill, and Smith, incorporated the pursuit of happiness in their work. Yet, as economics grew more rigorous and quantitative, more parsimonious definitions of welfare took hold. Utility was taken to depend only on income as mediated by individual </a:t>
            </a:r>
            <a:r>
              <a:rPr lang="en-US" dirty="0" smtClean="0"/>
              <a:t>preferences </a:t>
            </a:r>
            <a:r>
              <a:rPr lang="en-US" dirty="0"/>
              <a:t>within a </a:t>
            </a:r>
            <a:r>
              <a:rPr lang="en-US" dirty="0" smtClean="0"/>
              <a:t>budget </a:t>
            </a:r>
            <a:r>
              <a:rPr lang="en-US" dirty="0"/>
              <a:t>constraint. </a:t>
            </a:r>
          </a:p>
          <a:p>
            <a:r>
              <a:rPr lang="en-US" dirty="0" smtClean="0"/>
              <a:t>Part </a:t>
            </a:r>
            <a:r>
              <a:rPr lang="en-US" dirty="0"/>
              <a:t>of a more general move in economics that challenges these narrow </a:t>
            </a:r>
            <a:r>
              <a:rPr lang="en-US" dirty="0" smtClean="0"/>
              <a:t>assumptions: bounded rationality, behavioral economics </a:t>
            </a:r>
          </a:p>
          <a:p>
            <a:r>
              <a:rPr lang="en-US" dirty="0" smtClean="0"/>
              <a:t>Happiness </a:t>
            </a:r>
            <a:r>
              <a:rPr lang="en-US" dirty="0"/>
              <a:t>economics </a:t>
            </a:r>
            <a:r>
              <a:rPr lang="en-US" dirty="0" smtClean="0"/>
              <a:t>relies </a:t>
            </a:r>
            <a:r>
              <a:rPr lang="en-US" dirty="0"/>
              <a:t>on more expansive notions of utility and welfare, including interdependent utility functions, procedural utility, and the interaction between rational and non-rational influences in determining economic </a:t>
            </a:r>
            <a:r>
              <a:rPr lang="en-US" dirty="0" smtClean="0"/>
              <a:t>behavior</a:t>
            </a:r>
            <a:r>
              <a:rPr lang="en-US" dirty="0"/>
              <a:t>. </a:t>
            </a:r>
            <a:endParaRPr lang="en-US" dirty="0" smtClean="0"/>
          </a:p>
          <a:p>
            <a:r>
              <a:rPr lang="en-US" dirty="0" smtClean="0"/>
              <a:t>Most </a:t>
            </a:r>
            <a:r>
              <a:rPr lang="en-US" dirty="0"/>
              <a:t>recent </a:t>
            </a:r>
            <a:r>
              <a:rPr lang="en-US" dirty="0" smtClean="0"/>
              <a:t>research distinguishes between hedonic well-being -  daily </a:t>
            </a:r>
            <a:r>
              <a:rPr lang="en-US" dirty="0"/>
              <a:t>experience and quality of </a:t>
            </a:r>
            <a:r>
              <a:rPr lang="en-US" dirty="0" smtClean="0"/>
              <a:t>life - and evaluative - well-being </a:t>
            </a:r>
            <a:r>
              <a:rPr lang="en-US" dirty="0"/>
              <a:t>over the life course, including opportunities and </a:t>
            </a:r>
            <a:r>
              <a:rPr lang="en-US" dirty="0" smtClean="0"/>
              <a:t>capabilities, </a:t>
            </a:r>
            <a:r>
              <a:rPr lang="en-US" dirty="0"/>
              <a:t>and meaning or purpose in life </a:t>
            </a:r>
            <a:r>
              <a:rPr lang="en-US" dirty="0" smtClean="0"/>
              <a:t>(</a:t>
            </a:r>
            <a:r>
              <a:rPr lang="en-US" dirty="0" err="1" smtClean="0"/>
              <a:t>eudaimonia</a:t>
            </a:r>
            <a:r>
              <a:rPr lang="en-US" dirty="0"/>
              <a:t>).  </a:t>
            </a:r>
            <a:r>
              <a:rPr lang="en-US" dirty="0" smtClean="0"/>
              <a:t>Now is more accurately described as the economics of well-being rathe</a:t>
            </a:r>
            <a:r>
              <a:rPr lang="en-US" dirty="0" smtClean="0"/>
              <a:t>r than happiness</a:t>
            </a:r>
            <a:endParaRPr lang="en-US" dirty="0" smtClean="0"/>
          </a:p>
          <a:p>
            <a:r>
              <a:rPr lang="en-US" dirty="0" smtClean="0"/>
              <a:t>Newest research </a:t>
            </a:r>
            <a:r>
              <a:rPr lang="en-US" dirty="0"/>
              <a:t>aims to understand the causal properties of well-being (and how they vary </a:t>
            </a:r>
            <a:r>
              <a:rPr lang="en-US" dirty="0" smtClean="0"/>
              <a:t>across well-being dimensions).</a:t>
            </a:r>
            <a:endParaRPr lang="en-US" dirty="0"/>
          </a:p>
          <a:p>
            <a:endParaRPr lang="en-US" dirty="0"/>
          </a:p>
        </p:txBody>
      </p:sp>
    </p:spTree>
    <p:extLst>
      <p:ext uri="{BB962C8B-B14F-4D97-AF65-F5344CB8AC3E}">
        <p14:creationId xmlns:p14="http://schemas.microsoft.com/office/powerpoint/2010/main" val="405670434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Why Happiness Economics?</a:t>
            </a:r>
          </a:p>
        </p:txBody>
      </p:sp>
      <p:sp>
        <p:nvSpPr>
          <p:cNvPr id="5123" name="Rectangle 3"/>
          <p:cNvSpPr>
            <a:spLocks noGrp="1" noChangeArrowheads="1"/>
          </p:cNvSpPr>
          <p:nvPr>
            <p:ph type="body" idx="1"/>
          </p:nvPr>
        </p:nvSpPr>
        <p:spPr/>
        <p:txBody>
          <a:bodyPr/>
          <a:lstStyle/>
          <a:p>
            <a:pPr eaLnBrk="1" hangingPunct="1"/>
            <a:r>
              <a:rPr lang="en-US" altLang="en-US" dirty="0">
                <a:solidFill>
                  <a:srgbClr val="FF0000"/>
                </a:solidFill>
              </a:rPr>
              <a:t>M</a:t>
            </a:r>
            <a:r>
              <a:rPr lang="en-US" altLang="en-US" dirty="0" smtClean="0">
                <a:solidFill>
                  <a:srgbClr val="FF0000"/>
                </a:solidFill>
              </a:rPr>
              <a:t>ethod combines tools and methods</a:t>
            </a:r>
            <a:r>
              <a:rPr lang="en-US" altLang="en-US" dirty="0" smtClean="0"/>
              <a:t> of economists with those typically used by psychologists</a:t>
            </a:r>
          </a:p>
          <a:p>
            <a:pPr eaLnBrk="1" hangingPunct="1"/>
            <a:r>
              <a:rPr lang="en-US" altLang="en-US" dirty="0" smtClean="0">
                <a:solidFill>
                  <a:srgbClr val="FF0000"/>
                </a:solidFill>
              </a:rPr>
              <a:t>Captures broader elements</a:t>
            </a:r>
            <a:r>
              <a:rPr lang="en-US" altLang="en-US" dirty="0" smtClean="0"/>
              <a:t> of welfare than do income data alone</a:t>
            </a:r>
          </a:p>
          <a:p>
            <a:pPr eaLnBrk="1" hangingPunct="1"/>
            <a:r>
              <a:rPr lang="en-US" altLang="en-US" dirty="0" smtClean="0"/>
              <a:t>Method is </a:t>
            </a:r>
            <a:r>
              <a:rPr lang="en-US" altLang="en-US" dirty="0" smtClean="0">
                <a:solidFill>
                  <a:srgbClr val="FF0000"/>
                </a:solidFill>
              </a:rPr>
              <a:t>uniquely well-suited</a:t>
            </a:r>
            <a:r>
              <a:rPr lang="en-US" altLang="en-US" dirty="0" smtClean="0"/>
              <a:t> for analyzing questions where revealed preferences do not provide answers, for example the welfare effects of institutional arrangements individuals are powerless to change (like inequality or macroeconomic volatility) and/or behaviors that are driven by norms or by addiction and self control problems (alcohol and drug abuse, smoking, obesity) </a:t>
            </a:r>
            <a:endParaRPr lang="en-US" altLang="en-US" dirty="0" smtClean="0"/>
          </a:p>
          <a:p>
            <a:pPr eaLnBrk="1" hangingPunct="1"/>
            <a:endParaRPr lang="en-US" altLang="en-US" dirty="0" smtClean="0"/>
          </a:p>
          <a:p>
            <a:pPr eaLnBrk="1" hangingPunct="1"/>
            <a:r>
              <a:rPr lang="en-US" altLang="en-US" dirty="0" smtClean="0"/>
              <a:t>While economists traditionally have shied away from reliance on surveys (e.g. what people say rather than what they do), there is increasing use of data on reported well-being (happiness): </a:t>
            </a:r>
          </a:p>
          <a:p>
            <a:pPr marL="187325" indent="0" eaLnBrk="1" hangingPunct="1">
              <a:buNone/>
            </a:pPr>
            <a:endParaRPr lang="en-US" altLang="en-US" dirty="0" smtClean="0"/>
          </a:p>
          <a:p>
            <a:pPr lvl="1" eaLnBrk="1" hangingPunct="1">
              <a:buFontTx/>
              <a:buAutoNum type="alphaLcParenR"/>
            </a:pPr>
            <a:r>
              <a:rPr lang="en-US" altLang="en-US" dirty="0" smtClean="0">
                <a:solidFill>
                  <a:srgbClr val="FF0000"/>
                </a:solidFill>
              </a:rPr>
              <a:t>Consistent patterns </a:t>
            </a:r>
            <a:r>
              <a:rPr lang="en-US" altLang="en-US" dirty="0" smtClean="0"/>
              <a:t>in the determinants of well being across large N samples across countries and across time</a:t>
            </a:r>
          </a:p>
          <a:p>
            <a:pPr lvl="1" eaLnBrk="1" hangingPunct="1">
              <a:buFontTx/>
              <a:buAutoNum type="alphaLcParenR"/>
            </a:pPr>
            <a:r>
              <a:rPr lang="en-US" altLang="en-US" dirty="0" smtClean="0">
                <a:solidFill>
                  <a:srgbClr val="FF0000"/>
                </a:solidFill>
              </a:rPr>
              <a:t>Econometric innovations</a:t>
            </a:r>
            <a:r>
              <a:rPr lang="en-US" altLang="en-US" dirty="0" smtClean="0"/>
              <a:t> help account for error and bias in survey data (AND with error that exists in all kinds of data!!) </a:t>
            </a:r>
          </a:p>
        </p:txBody>
      </p:sp>
    </p:spTree>
    <p:extLst>
      <p:ext uri="{BB962C8B-B14F-4D97-AF65-F5344CB8AC3E}">
        <p14:creationId xmlns:p14="http://schemas.microsoft.com/office/powerpoint/2010/main" val="280384966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Terminology</a:t>
            </a:r>
          </a:p>
        </p:txBody>
      </p:sp>
      <p:sp>
        <p:nvSpPr>
          <p:cNvPr id="7171" name="Content Placeholder 2"/>
          <p:cNvSpPr>
            <a:spLocks noGrp="1"/>
          </p:cNvSpPr>
          <p:nvPr>
            <p:ph idx="1"/>
          </p:nvPr>
        </p:nvSpPr>
        <p:spPr/>
        <p:txBody>
          <a:bodyPr/>
          <a:lstStyle/>
          <a:p>
            <a:r>
              <a:rPr lang="en-US" dirty="0" smtClean="0"/>
              <a:t>The terms “happiness,” “well-being”, “subjective well-being”, and “life satisfaction” often used inter-changeably in the economics literature; psychologists take much more care in distinguishing the nuances between them. The economics literature is now beginning to distinguish between well-being dimensions: evaluative and hedonic. </a:t>
            </a:r>
          </a:p>
          <a:p>
            <a:endParaRPr lang="en-US" dirty="0" smtClean="0"/>
          </a:p>
          <a:p>
            <a:r>
              <a:rPr lang="en-US" b="1" dirty="0" smtClean="0"/>
              <a:t>Happiness</a:t>
            </a:r>
            <a:r>
              <a:rPr lang="en-US" dirty="0" smtClean="0"/>
              <a:t>: Most open-ended and least well-defined of the terms, although attracts the most public attention. In the U.S. Declaration of Independence. Attempts to gauge how happy feel about their life in general. From an empirical research perspective, it does not impose a definition of happiness on respondents.</a:t>
            </a:r>
          </a:p>
          <a:p>
            <a:pPr>
              <a:buFont typeface="Times" pitchFamily="18" charset="0"/>
              <a:buNone/>
            </a:pPr>
            <a:endParaRPr lang="en-US" dirty="0" smtClean="0"/>
          </a:p>
          <a:p>
            <a:r>
              <a:rPr lang="en-US" b="1" dirty="0" smtClean="0"/>
              <a:t>Life satisfaction</a:t>
            </a:r>
            <a:r>
              <a:rPr lang="en-US" dirty="0" smtClean="0"/>
              <a:t> – correlates very closely with happiness questions, yet slightly more framed and correlates a bit more closely with income. When asked about satisfaction with their lives, people more likely to evaluate their life circumstances as a whole, in addition to happiness at the moment. </a:t>
            </a:r>
          </a:p>
          <a:p>
            <a:endParaRPr lang="en-US" dirty="0" smtClean="0"/>
          </a:p>
          <a:p>
            <a:endParaRPr lang="en-US"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Terminology (2)</a:t>
            </a:r>
          </a:p>
        </p:txBody>
      </p:sp>
      <p:sp>
        <p:nvSpPr>
          <p:cNvPr id="8195" name="Content Placeholder 2"/>
          <p:cNvSpPr>
            <a:spLocks noGrp="1"/>
          </p:cNvSpPr>
          <p:nvPr>
            <p:ph idx="1"/>
          </p:nvPr>
        </p:nvSpPr>
        <p:spPr/>
        <p:txBody>
          <a:bodyPr/>
          <a:lstStyle/>
          <a:p>
            <a:r>
              <a:rPr lang="en-US" b="1" dirty="0" smtClean="0"/>
              <a:t>Ladder of life question </a:t>
            </a:r>
            <a:r>
              <a:rPr lang="en-US" dirty="0" smtClean="0"/>
              <a:t> – often used interchangeably with happiness. Asks respondents to compare their lives to the best possible life they can imagine (relative component). Responses correlate more closely with income than life satisfaction; most respondents use international reference norm (Afghanistan).</a:t>
            </a:r>
          </a:p>
          <a:p>
            <a:endParaRPr lang="en-US" dirty="0" smtClean="0"/>
          </a:p>
          <a:p>
            <a:r>
              <a:rPr lang="en-US" b="1" dirty="0" smtClean="0"/>
              <a:t>Hedonic well-being</a:t>
            </a:r>
            <a:r>
              <a:rPr lang="en-US" dirty="0" smtClean="0"/>
              <a:t> – measures how people experience their daily lives – what is their mood (positive or negative/ (smiling or worried yesterday) as they do different things, like commuting to work, spending time with friends, or conducting research/writing </a:t>
            </a:r>
          </a:p>
          <a:p>
            <a:endParaRPr lang="en-US" dirty="0" smtClean="0"/>
          </a:p>
          <a:p>
            <a:r>
              <a:rPr lang="en-US" b="1" dirty="0" smtClean="0"/>
              <a:t>Subjective well-being</a:t>
            </a:r>
            <a:r>
              <a:rPr lang="en-US" dirty="0" smtClean="0"/>
              <a:t>: encompasses all of the ways in which people </a:t>
            </a:r>
            <a:r>
              <a:rPr lang="en-US" b="1" i="1" dirty="0" smtClean="0"/>
              <a:t>report</a:t>
            </a:r>
            <a:r>
              <a:rPr lang="en-US" dirty="0" smtClean="0"/>
              <a:t> their well-being, discussed above</a:t>
            </a:r>
          </a:p>
          <a:p>
            <a:endParaRPr lang="en-US" dirty="0" smtClean="0"/>
          </a:p>
          <a:p>
            <a:r>
              <a:rPr lang="en-US" b="1" dirty="0" smtClean="0"/>
              <a:t>Well-being</a:t>
            </a:r>
            <a:r>
              <a:rPr lang="en-US" dirty="0" smtClean="0"/>
              <a:t>: the most encompassing of all of these terms and implies an evaluation of human welfare that extends beyond the components that income can accurately capture or measure.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Method</a:t>
            </a:r>
            <a:endParaRPr lang="en-US" dirty="0"/>
          </a:p>
        </p:txBody>
      </p:sp>
      <p:sp>
        <p:nvSpPr>
          <p:cNvPr id="3" name="Content Placeholder 2"/>
          <p:cNvSpPr>
            <a:spLocks noGrp="1"/>
          </p:cNvSpPr>
          <p:nvPr>
            <p:ph idx="1"/>
          </p:nvPr>
        </p:nvSpPr>
        <p:spPr/>
        <p:txBody>
          <a:bodyPr/>
          <a:lstStyle/>
          <a:p>
            <a:r>
              <a:rPr lang="en-US" dirty="0" smtClean="0"/>
              <a:t>Despite potential pitfalls and biases (discussed below), </a:t>
            </a:r>
            <a:r>
              <a:rPr lang="en-US" dirty="0"/>
              <a:t>cross-sections of large samples across countries and over time find remarkably consistent patterns in the determinants of happiness and life satisfaction. </a:t>
            </a:r>
            <a:endParaRPr lang="en-US" dirty="0" smtClean="0"/>
          </a:p>
          <a:p>
            <a:r>
              <a:rPr lang="en-US" dirty="0" smtClean="0"/>
              <a:t>Studies </a:t>
            </a:r>
            <a:r>
              <a:rPr lang="en-US" dirty="0"/>
              <a:t>by a wide number of authors and using different data sets for different countries and regions find essentially identical patterns in the determinants of subjective well-being, both across countries and over time. </a:t>
            </a:r>
            <a:endParaRPr lang="en-US" dirty="0" smtClean="0"/>
          </a:p>
          <a:p>
            <a:r>
              <a:rPr lang="en-US" dirty="0"/>
              <a:t>Oswald and Stephen Wu (2010</a:t>
            </a:r>
            <a:r>
              <a:rPr lang="en-US" dirty="0" smtClean="0"/>
              <a:t>) - based </a:t>
            </a:r>
            <a:r>
              <a:rPr lang="en-US" dirty="0"/>
              <a:t>on a </a:t>
            </a:r>
            <a:r>
              <a:rPr lang="en-US" dirty="0" smtClean="0"/>
              <a:t>random </a:t>
            </a:r>
            <a:r>
              <a:rPr lang="en-US" dirty="0"/>
              <a:t>sample of 1.3 million U.S. </a:t>
            </a:r>
            <a:r>
              <a:rPr lang="en-US" dirty="0" smtClean="0"/>
              <a:t>citizens - compare </a:t>
            </a:r>
            <a:r>
              <a:rPr lang="en-US" dirty="0"/>
              <a:t>life satisfaction responses to quality of life patterns estimated from </a:t>
            </a:r>
            <a:r>
              <a:rPr lang="en-US" dirty="0" smtClean="0"/>
              <a:t>non-subjective </a:t>
            </a:r>
            <a:r>
              <a:rPr lang="en-US" dirty="0"/>
              <a:t>data (using </a:t>
            </a:r>
            <a:r>
              <a:rPr lang="en-US" dirty="0" smtClean="0"/>
              <a:t>compensating </a:t>
            </a:r>
            <a:r>
              <a:rPr lang="en-US" dirty="0"/>
              <a:t>differentials approach</a:t>
            </a:r>
            <a:r>
              <a:rPr lang="en-US" dirty="0" smtClean="0"/>
              <a:t>); find </a:t>
            </a:r>
            <a:r>
              <a:rPr lang="en-US" dirty="0"/>
              <a:t>a state by state match between subjective and objective well-being (r= 0.6, P&lt;0.001). </a:t>
            </a:r>
            <a:endParaRPr lang="en-US" dirty="0" smtClean="0"/>
          </a:p>
          <a:p>
            <a:r>
              <a:rPr lang="en-US" dirty="0" smtClean="0"/>
              <a:t>Psychologists </a:t>
            </a:r>
            <a:r>
              <a:rPr lang="en-US" dirty="0"/>
              <a:t>also find validation in the way that people answer these surveys based in physiological measures of happiness, such as the frontal movements in the brain and in the number of ‘genuine’ – </a:t>
            </a:r>
            <a:r>
              <a:rPr lang="en-US" dirty="0" err="1"/>
              <a:t>Duchenne</a:t>
            </a:r>
            <a:r>
              <a:rPr lang="en-US" dirty="0"/>
              <a:t> – </a:t>
            </a:r>
            <a:r>
              <a:rPr lang="en-US" dirty="0" smtClean="0"/>
              <a:t>smiles; also new work on genes </a:t>
            </a:r>
            <a:endParaRPr lang="en-US" dirty="0"/>
          </a:p>
        </p:txBody>
      </p:sp>
    </p:spTree>
    <p:extLst>
      <p:ext uri="{BB962C8B-B14F-4D97-AF65-F5344CB8AC3E}">
        <p14:creationId xmlns:p14="http://schemas.microsoft.com/office/powerpoint/2010/main" val="105573654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Method, Continued</a:t>
            </a:r>
            <a:endParaRPr lang="en-US" dirty="0"/>
          </a:p>
        </p:txBody>
      </p:sp>
      <p:sp>
        <p:nvSpPr>
          <p:cNvPr id="3" name="Content Placeholder 2"/>
          <p:cNvSpPr>
            <a:spLocks noGrp="1"/>
          </p:cNvSpPr>
          <p:nvPr>
            <p:ph idx="1"/>
          </p:nvPr>
        </p:nvSpPr>
        <p:spPr/>
        <p:txBody>
          <a:bodyPr/>
          <a:lstStyle/>
          <a:p>
            <a:r>
              <a:rPr lang="en-US" dirty="0"/>
              <a:t>Micro-econometric well-being equations have the standard form</a:t>
            </a:r>
            <a:r>
              <a:rPr lang="en-US" dirty="0" smtClean="0"/>
              <a:t>:</a:t>
            </a:r>
          </a:p>
          <a:p>
            <a:endParaRPr lang="en-US" dirty="0"/>
          </a:p>
          <a:p>
            <a:r>
              <a:rPr lang="en-US" dirty="0" smtClean="0"/>
              <a:t> </a:t>
            </a:r>
            <a:r>
              <a:rPr lang="en-US" i="1" dirty="0"/>
              <a:t>W</a:t>
            </a:r>
            <a:r>
              <a:rPr lang="en-US" i="1" baseline="-25000" dirty="0"/>
              <a:t>it</a:t>
            </a:r>
            <a:r>
              <a:rPr lang="en-US" dirty="0"/>
              <a:t> = </a:t>
            </a:r>
            <a:r>
              <a:rPr lang="en-US" i="1" dirty="0"/>
              <a:t>α + β</a:t>
            </a:r>
            <a:r>
              <a:rPr lang="en-US" i="1" dirty="0" err="1"/>
              <a:t>x</a:t>
            </a:r>
            <a:r>
              <a:rPr lang="en-US" i="1" baseline="-25000" dirty="0" err="1"/>
              <a:t>it</a:t>
            </a:r>
            <a:r>
              <a:rPr lang="en-US" dirty="0"/>
              <a:t> + </a:t>
            </a:r>
            <a:r>
              <a:rPr lang="en-US" i="1" dirty="0" err="1"/>
              <a:t>ε</a:t>
            </a:r>
            <a:r>
              <a:rPr lang="en-US" i="1" baseline="-25000" dirty="0" err="1"/>
              <a:t>it</a:t>
            </a:r>
            <a:r>
              <a:rPr lang="en-US" dirty="0"/>
              <a:t> </a:t>
            </a:r>
            <a:r>
              <a:rPr lang="en-US" dirty="0" smtClean="0"/>
              <a:t> </a:t>
            </a:r>
          </a:p>
          <a:p>
            <a:endParaRPr lang="en-US" i="1" dirty="0"/>
          </a:p>
          <a:p>
            <a:r>
              <a:rPr lang="en-US" i="1" dirty="0" smtClean="0"/>
              <a:t>W</a:t>
            </a:r>
            <a:r>
              <a:rPr lang="en-US" dirty="0" smtClean="0"/>
              <a:t> </a:t>
            </a:r>
            <a:r>
              <a:rPr lang="en-US" dirty="0"/>
              <a:t>is the reported well-being of individual </a:t>
            </a:r>
            <a:r>
              <a:rPr lang="en-US" i="1" dirty="0" err="1"/>
              <a:t>i</a:t>
            </a:r>
            <a:r>
              <a:rPr lang="en-US" i="1" dirty="0"/>
              <a:t> </a:t>
            </a:r>
            <a:r>
              <a:rPr lang="en-US" dirty="0"/>
              <a:t>at time </a:t>
            </a:r>
            <a:r>
              <a:rPr lang="en-US" i="1" dirty="0"/>
              <a:t>t</a:t>
            </a:r>
            <a:r>
              <a:rPr lang="en-US" dirty="0"/>
              <a:t>, and </a:t>
            </a:r>
            <a:r>
              <a:rPr lang="en-US" i="1" dirty="0"/>
              <a:t>X</a:t>
            </a:r>
            <a:r>
              <a:rPr lang="en-US" dirty="0"/>
              <a:t> is a vector of known variables including socio-demographic and socioeconomic characteristics. </a:t>
            </a:r>
            <a:endParaRPr lang="en-US" dirty="0" smtClean="0"/>
          </a:p>
          <a:p>
            <a:endParaRPr lang="en-US" dirty="0" smtClean="0"/>
          </a:p>
          <a:p>
            <a:r>
              <a:rPr lang="en-US" dirty="0" smtClean="0"/>
              <a:t>Unobserved </a:t>
            </a:r>
            <a:r>
              <a:rPr lang="en-US" dirty="0"/>
              <a:t>characteristics and measurement errors </a:t>
            </a:r>
            <a:r>
              <a:rPr lang="en-US" dirty="0" smtClean="0"/>
              <a:t>in </a:t>
            </a:r>
            <a:r>
              <a:rPr lang="en-US" dirty="0"/>
              <a:t>the error term. Because the answers to well-being surveys are ordinal rather than </a:t>
            </a:r>
            <a:r>
              <a:rPr lang="en-US" dirty="0" smtClean="0"/>
              <a:t>cardinal, use </a:t>
            </a:r>
            <a:r>
              <a:rPr lang="en-US" dirty="0" smtClean="0"/>
              <a:t>ordered </a:t>
            </a:r>
            <a:r>
              <a:rPr lang="en-US" dirty="0" err="1"/>
              <a:t>logit</a:t>
            </a:r>
            <a:r>
              <a:rPr lang="en-US" dirty="0"/>
              <a:t> or </a:t>
            </a:r>
            <a:r>
              <a:rPr lang="en-US" dirty="0" err="1"/>
              <a:t>probit</a:t>
            </a:r>
            <a:r>
              <a:rPr lang="en-US" dirty="0"/>
              <a:t> equations. </a:t>
            </a:r>
            <a:endParaRPr lang="en-US" dirty="0" smtClean="0"/>
          </a:p>
          <a:p>
            <a:endParaRPr lang="en-US" dirty="0" smtClean="0"/>
          </a:p>
          <a:p>
            <a:r>
              <a:rPr lang="en-US" dirty="0" smtClean="0"/>
              <a:t>These </a:t>
            </a:r>
            <a:r>
              <a:rPr lang="en-US" dirty="0"/>
              <a:t>regressions typically yield lower R-squares than economists are used to, reflecting the extent to which emotions and other components of true well-being are driving the results, as opposed to the variables that we are able to measure, such as income, education, and marital and employment status. </a:t>
            </a:r>
          </a:p>
          <a:p>
            <a:endParaRPr lang="en-US" dirty="0"/>
          </a:p>
        </p:txBody>
      </p:sp>
    </p:spTree>
    <p:extLst>
      <p:ext uri="{BB962C8B-B14F-4D97-AF65-F5344CB8AC3E}">
        <p14:creationId xmlns:p14="http://schemas.microsoft.com/office/powerpoint/2010/main" val="90079699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continued, part 3!</a:t>
            </a:r>
            <a:endParaRPr lang="en-US" dirty="0"/>
          </a:p>
        </p:txBody>
      </p:sp>
      <p:sp>
        <p:nvSpPr>
          <p:cNvPr id="3" name="Content Placeholder 2"/>
          <p:cNvSpPr>
            <a:spLocks noGrp="1"/>
          </p:cNvSpPr>
          <p:nvPr>
            <p:ph idx="1"/>
          </p:nvPr>
        </p:nvSpPr>
        <p:spPr/>
        <p:txBody>
          <a:bodyPr/>
          <a:lstStyle/>
          <a:p>
            <a:endParaRPr lang="en-US" dirty="0"/>
          </a:p>
          <a:p>
            <a:r>
              <a:rPr lang="en-US" dirty="0" smtClean="0"/>
              <a:t>Coefficients </a:t>
            </a:r>
            <a:r>
              <a:rPr lang="en-US" dirty="0"/>
              <a:t>in </a:t>
            </a:r>
            <a:r>
              <a:rPr lang="en-US" dirty="0" err="1"/>
              <a:t>ologit</a:t>
            </a:r>
            <a:r>
              <a:rPr lang="en-US" dirty="0"/>
              <a:t>/</a:t>
            </a:r>
            <a:r>
              <a:rPr lang="en-US" dirty="0" err="1"/>
              <a:t>oprobit</a:t>
            </a:r>
            <a:r>
              <a:rPr lang="en-US" dirty="0"/>
              <a:t> remarkably similar to those in OLS based on same </a:t>
            </a:r>
            <a:r>
              <a:rPr lang="en-US" dirty="0" smtClean="0"/>
              <a:t>equations</a:t>
            </a:r>
            <a:r>
              <a:rPr lang="en-US" dirty="0" smtClean="0"/>
              <a:t>. </a:t>
            </a:r>
            <a:endParaRPr lang="en-US" dirty="0"/>
          </a:p>
          <a:p>
            <a:endParaRPr lang="en-US" dirty="0" smtClean="0"/>
          </a:p>
          <a:p>
            <a:r>
              <a:rPr lang="en-US" dirty="0" smtClean="0"/>
              <a:t>While </a:t>
            </a:r>
            <a:r>
              <a:rPr lang="en-US" dirty="0"/>
              <a:t>impossible to measure precise effects, scholars use OLS coefficients as a basis for assigning relative weights to them. </a:t>
            </a:r>
            <a:r>
              <a:rPr lang="en-US" dirty="0" smtClean="0"/>
              <a:t> </a:t>
            </a:r>
          </a:p>
          <a:p>
            <a:endParaRPr lang="en-US" dirty="0"/>
          </a:p>
          <a:p>
            <a:r>
              <a:rPr lang="en-US" dirty="0" smtClean="0"/>
              <a:t>Can </a:t>
            </a:r>
            <a:r>
              <a:rPr lang="en-US" dirty="0"/>
              <a:t>estimate how much income a typical individual in the United States or Britain would need to produce the same change in stated happiness that comes from the well-being loss resulting from, for example, divorce ($100,000) or job loss ($60,000) (</a:t>
            </a:r>
            <a:r>
              <a:rPr lang="en-US" dirty="0" err="1"/>
              <a:t>Blanchflower</a:t>
            </a:r>
            <a:r>
              <a:rPr lang="en-US" dirty="0"/>
              <a:t> and Oswald, 2004). </a:t>
            </a:r>
            <a:endParaRPr lang="en-US" dirty="0" smtClean="0"/>
          </a:p>
          <a:p>
            <a:endParaRPr lang="en-US" dirty="0"/>
          </a:p>
          <a:p>
            <a:r>
              <a:rPr lang="en-US" dirty="0" smtClean="0"/>
              <a:t>These </a:t>
            </a:r>
            <a:r>
              <a:rPr lang="en-US" dirty="0"/>
              <a:t>estimates, of course, should be taken as a means to assess orders of magnitude rather than precise income differentials. </a:t>
            </a:r>
          </a:p>
          <a:p>
            <a:endParaRPr lang="en-US" dirty="0"/>
          </a:p>
        </p:txBody>
      </p:sp>
    </p:spTree>
    <p:extLst>
      <p:ext uri="{BB962C8B-B14F-4D97-AF65-F5344CB8AC3E}">
        <p14:creationId xmlns:p14="http://schemas.microsoft.com/office/powerpoint/2010/main" val="730035160"/>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ings">
  <a:themeElements>
    <a:clrScheme name="">
      <a:dk1>
        <a:srgbClr val="000000"/>
      </a:dk1>
      <a:lt1>
        <a:srgbClr val="FFFFFF"/>
      </a:lt1>
      <a:dk2>
        <a:srgbClr val="000000"/>
      </a:dk2>
      <a:lt2>
        <a:srgbClr val="808080"/>
      </a:lt2>
      <a:accent1>
        <a:srgbClr val="BBE0E3"/>
      </a:accent1>
      <a:accent2>
        <a:srgbClr val="FFFF00"/>
      </a:accent2>
      <a:accent3>
        <a:srgbClr val="FFFFFF"/>
      </a:accent3>
      <a:accent4>
        <a:srgbClr val="000000"/>
      </a:accent4>
      <a:accent5>
        <a:srgbClr val="DAEDEF"/>
      </a:accent5>
      <a:accent6>
        <a:srgbClr val="E7E700"/>
      </a:accent6>
      <a:hlink>
        <a:srgbClr val="FFFF00"/>
      </a:hlink>
      <a:folHlink>
        <a:srgbClr val="FFFF00"/>
      </a:folHlink>
    </a:clrScheme>
    <a:fontScheme name="Brookings">
      <a:majorFont>
        <a:latin typeface="Arial"/>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cs typeface="Arial" charset="0"/>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sz="3000" b="0" i="0" u="none" strike="noStrike" cap="none" normalizeH="0" baseline="0" smtClean="0">
            <a:ln>
              <a:noFill/>
            </a:ln>
            <a:solidFill>
              <a:srgbClr val="000000"/>
            </a:solidFill>
            <a:effectLst/>
            <a:latin typeface="Gill Sans" pitchFamily="96" charset="0"/>
            <a:ea typeface="ヒラギノ角ゴ Pro W3" pitchFamily="96" charset="-128"/>
            <a:cs typeface="Arial" charset="0"/>
            <a:sym typeface="Gill Sans" pitchFamily="96" charset="0"/>
          </a:defRPr>
        </a:defPPr>
      </a:lstStyle>
    </a:lnDef>
  </a:objectDefaults>
  <a:extraClrSchemeLst>
    <a:extraClrScheme>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Brookings</Template>
  <TotalTime>1877</TotalTime>
  <Words>2820</Words>
  <Application>Microsoft Office PowerPoint</Application>
  <PresentationFormat>On-screen Show (4:3)</PresentationFormat>
  <Paragraphs>218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Brookings</vt:lpstr>
      <vt:lpstr>Subjective Well-Being in Economics </vt:lpstr>
      <vt:lpstr>A new science?</vt:lpstr>
      <vt:lpstr>Where did this all come from?</vt:lpstr>
      <vt:lpstr>Why Happiness Economics?</vt:lpstr>
      <vt:lpstr>Terminology</vt:lpstr>
      <vt:lpstr>Terminology (2)</vt:lpstr>
      <vt:lpstr>The Method</vt:lpstr>
      <vt:lpstr>The Method, Continued</vt:lpstr>
      <vt:lpstr>Methods continued, part 3!</vt:lpstr>
      <vt:lpstr>Age-pattern conforms world-wide!</vt:lpstr>
      <vt:lpstr>Happiness patterns across the world</vt:lpstr>
      <vt:lpstr> Happiness and Income per Capita: The Easterlin Paradox? </vt:lpstr>
      <vt:lpstr>More on the Easterlin Paradox </vt:lpstr>
      <vt:lpstr>Best Possible Life and the Dow Jones Industrial Average</vt:lpstr>
      <vt:lpstr>The paradox of unhappy growth</vt:lpstr>
      <vt:lpstr>Selected Applications </vt:lpstr>
      <vt:lpstr>Other Applications</vt:lpstr>
      <vt:lpstr>Reverse Causality? </vt:lpstr>
      <vt:lpstr>Bentham or Aristotle in the statistics offices?</vt:lpstr>
      <vt:lpstr>Agency and Well-being</vt:lpstr>
      <vt:lpstr>Research on the causal channels of different dimensions of well-being </vt:lpstr>
      <vt:lpstr>Methodological Issues and Challenges</vt:lpstr>
      <vt:lpstr>Well-Being Metrics in the Economic Policy Realm</vt:lpstr>
      <vt:lpstr>Concluding Thoughts/Questions</vt:lpstr>
    </vt:vector>
  </TitlesOfParts>
  <Company>The Brookings Institution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economy of well-being</dc:title>
  <dc:creator>Carol Graham</dc:creator>
  <cp:lastModifiedBy>Carol Graham</cp:lastModifiedBy>
  <cp:revision>219</cp:revision>
  <cp:lastPrinted>2013-11-12T22:39:51Z</cp:lastPrinted>
  <dcterms:created xsi:type="dcterms:W3CDTF">2009-01-28T18:27:32Z</dcterms:created>
  <dcterms:modified xsi:type="dcterms:W3CDTF">2013-11-12T22:40:25Z</dcterms:modified>
</cp:coreProperties>
</file>