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2"/>
  </p:notesMasterIdLst>
  <p:sldIdLst>
    <p:sldId id="257" r:id="rId2"/>
    <p:sldId id="325" r:id="rId3"/>
    <p:sldId id="263" r:id="rId4"/>
    <p:sldId id="260" r:id="rId5"/>
    <p:sldId id="261" r:id="rId6"/>
    <p:sldId id="337" r:id="rId7"/>
    <p:sldId id="326" r:id="rId8"/>
    <p:sldId id="349" r:id="rId9"/>
    <p:sldId id="350" r:id="rId10"/>
    <p:sldId id="352" r:id="rId11"/>
    <p:sldId id="354" r:id="rId12"/>
    <p:sldId id="355" r:id="rId13"/>
    <p:sldId id="264" r:id="rId14"/>
    <p:sldId id="265" r:id="rId15"/>
    <p:sldId id="356" r:id="rId16"/>
    <p:sldId id="357" r:id="rId17"/>
    <p:sldId id="358" r:id="rId18"/>
    <p:sldId id="359" r:id="rId19"/>
    <p:sldId id="360" r:id="rId20"/>
    <p:sldId id="302" r:id="rId2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4" autoAdjust="0"/>
    <p:restoredTop sz="94660"/>
  </p:normalViewPr>
  <p:slideViewPr>
    <p:cSldViewPr>
      <p:cViewPr varScale="1">
        <p:scale>
          <a:sx n="106" d="100"/>
          <a:sy n="10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43BF4D-2715-4B56-839A-352C30789142}" type="datetimeFigureOut">
              <a:rPr lang="es-ES_tradnl"/>
              <a:pPr>
                <a:defRPr/>
              </a:pPr>
              <a:t>12/11/2017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s-ES_trad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_trad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515FFC-5774-42F1-9F63-671C6792BC5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706438"/>
            <a:ext cx="4592638" cy="3444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334" y="4387193"/>
            <a:ext cx="5122333" cy="4232465"/>
          </a:xfrm>
          <a:noFill/>
        </p:spPr>
        <p:txBody>
          <a:bodyPr wrap="square" lIns="93061" tIns="46531" rIns="93061" bIns="465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706438"/>
            <a:ext cx="4592638" cy="34432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951" y="4388806"/>
            <a:ext cx="5119100" cy="4232465"/>
          </a:xfrm>
          <a:noFill/>
        </p:spPr>
        <p:txBody>
          <a:bodyPr wrap="square" lIns="93060" tIns="46530" rIns="93060" bIns="4653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706438"/>
            <a:ext cx="4592638" cy="34432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2951" y="4388806"/>
            <a:ext cx="5119100" cy="4232465"/>
          </a:xfrm>
          <a:noFill/>
        </p:spPr>
        <p:txBody>
          <a:bodyPr wrap="square" lIns="93060" tIns="46530" rIns="93060" bIns="4653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341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41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C74E-21A3-4C0C-983C-8948F3C73F12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ED7DC-26B1-43A8-ADCF-04D9B0E82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7B9C-03FF-408F-BBEF-A9B9D04E70B7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8B65B-EFC5-47FE-8071-350EB5CA4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0BFA4-5DF8-46EB-B81F-C433F168760D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195F8-E96F-4436-9E26-D800A9E28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14E9-8B93-42D3-85F6-9754D4D09C6D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E530-EF16-4932-9202-4028D7383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00E5-2C19-4CBF-9C09-68DD82508D83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00EED-D320-47A7-8CBE-15EC53D1C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DA2F9-67CE-4B5E-9611-A8A7C5377BA6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9C936-A042-40B0-BDF7-CEC510DEC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8C65-0027-4C7D-BB1A-454C983435D6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85F8-A6E0-4766-A5FE-90932386C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3F277-2E6C-4581-914A-5BCF1D0E7DC1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E534F-AFEE-45DC-BC0C-13D606741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77440-4EB6-42B2-A037-70D14EA8D357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E0F8A-1F36-4F75-8E98-F6E01C4AA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D8512-0470-418C-B99D-69E99E65D833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7DCDB-6556-443F-ACAB-82F5DBA10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66675-B3FE-4A1E-B2BF-A1A8B2A0F0F8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B3853-6621-4113-BAE9-B75997096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331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31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331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2D238667-5DF8-4605-A7D8-F1A6F614E5D2}" type="datetimeFigureOut">
              <a:rPr lang="es-ES_tradnl"/>
              <a:pPr>
                <a:defRPr/>
              </a:pPr>
              <a:t>12/11/2017</a:t>
            </a:fld>
            <a:endParaRPr lang="en-US"/>
          </a:p>
        </p:txBody>
      </p:sp>
      <p:sp>
        <p:nvSpPr>
          <p:cNvPr id="1331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335CB6-1149-4AFA-BF20-BA9EE2DA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roductivepossibilities.com/" TargetMode="External"/><Relationship Id="rId2" Type="http://schemas.openxmlformats.org/officeDocument/2006/relationships/hyperlink" Target="http://www.reproductivelawyer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urrogatefundmanagemen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Pitfalls of US </a:t>
            </a:r>
            <a:r>
              <a:rPr lang="en-US" sz="3600" dirty="0" smtClean="0"/>
              <a:t>Citizens Engaging </a:t>
            </a:r>
            <a:r>
              <a:rPr lang="en-US" sz="3600" dirty="0" smtClean="0"/>
              <a:t>in Surrogacy Abroad</a:t>
            </a:r>
            <a:endParaRPr lang="en-US" sz="3600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r>
              <a:rPr lang="en-US" sz="4000" dirty="0" smtClean="0"/>
              <a:t>Melissa B. Brisman, Esq.</a:t>
            </a:r>
          </a:p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endParaRPr lang="en-US" sz="4000" dirty="0" smtClean="0"/>
          </a:p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r>
              <a:rPr lang="en-US" sz="4000" dirty="0" smtClean="0"/>
              <a:t>November 17, 2017</a:t>
            </a:r>
          </a:p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r>
              <a:rPr lang="en-US" sz="4000" dirty="0" smtClean="0"/>
              <a:t>Duke Law/CAP Conference</a:t>
            </a:r>
            <a:endParaRPr lang="en-US" sz="4000" dirty="0" smtClean="0"/>
          </a:p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endParaRPr lang="en-US" sz="4000" dirty="0" smtClean="0"/>
          </a:p>
          <a:p>
            <a:pPr eaLnBrk="1" hangingPunct="1">
              <a:lnSpc>
                <a:spcPct val="90000"/>
              </a:lnSpc>
              <a:buFont typeface="Monotype Sorts"/>
              <a:buNone/>
              <a:defRPr/>
            </a:pPr>
            <a:r>
              <a:rPr lang="en-US" sz="1600" dirty="0" smtClean="0"/>
              <a:t>Melissa B. Brisman, Esq., LLC</a:t>
            </a:r>
          </a:p>
          <a:p>
            <a:pPr eaLnBrk="1" hangingPunct="1">
              <a:lnSpc>
                <a:spcPct val="90000"/>
              </a:lnSpc>
              <a:buFont typeface="Monotype Sorts"/>
              <a:buNone/>
              <a:defRPr/>
            </a:pPr>
            <a:r>
              <a:rPr lang="en-US" sz="1600" dirty="0" smtClean="0"/>
              <a:t>Montvale</a:t>
            </a:r>
            <a:r>
              <a:rPr lang="en-US" sz="1600" dirty="0" smtClean="0"/>
              <a:t>, NJ</a:t>
            </a:r>
          </a:p>
          <a:p>
            <a:pPr algn="ctr" eaLnBrk="1" hangingPunct="1">
              <a:lnSpc>
                <a:spcPct val="90000"/>
              </a:lnSpc>
              <a:buFont typeface="Monotype Sorts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Legal Work Necessary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Contract between the parties</a:t>
            </a:r>
          </a:p>
          <a:p>
            <a:r>
              <a:rPr lang="en-US" smtClean="0">
                <a:effectLst/>
              </a:rPr>
              <a:t>Birth order to place the intended parents on the birth certificate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Insurance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Coverage for IVF</a:t>
            </a:r>
          </a:p>
          <a:p>
            <a:r>
              <a:rPr lang="en-US" smtClean="0">
                <a:effectLst/>
              </a:rPr>
              <a:t>Coverage for pregnancy </a:t>
            </a:r>
          </a:p>
          <a:p>
            <a:r>
              <a:rPr lang="en-US" smtClean="0">
                <a:effectLst/>
              </a:rPr>
              <a:t>Coverage for the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Escrow Account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Allows the parents to concentrate on the pregnancy</a:t>
            </a:r>
          </a:p>
          <a:p>
            <a:r>
              <a:rPr lang="en-US" smtClean="0">
                <a:effectLst/>
              </a:rPr>
              <a:t>Provides proof of payment in case of dispute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/>
              <a:t>Cross-Border Gestational Carrier Arrangements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784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Many </a:t>
            </a:r>
            <a:r>
              <a:rPr lang="en-US" dirty="0" smtClean="0"/>
              <a:t>people are </a:t>
            </a:r>
            <a:r>
              <a:rPr lang="en-US" dirty="0"/>
              <a:t>entering into cross-border gestational carrier arrangements (i.e., </a:t>
            </a:r>
            <a:r>
              <a:rPr lang="en-US" dirty="0" smtClean="0"/>
              <a:t>India, Ukraine, Cypress, )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Clients must investigate </a:t>
            </a:r>
            <a:r>
              <a:rPr lang="en-US" dirty="0"/>
              <a:t>whether surrogacy is legal in the gestational carrier’s country and whether their sexual orientation and/or use of a gestational carrier could prevent them from returning home with the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/>
              <a:t>Cross-Border Gestational Carrier Arrangements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 India, new laws are being proposed to regulate the country’s gestational carrier industry.</a:t>
            </a:r>
          </a:p>
          <a:p>
            <a:pPr eaLnBrk="1" hangingPunct="1">
              <a:defRPr/>
            </a:pPr>
            <a:r>
              <a:rPr lang="en-US" dirty="0"/>
              <a:t>The law </a:t>
            </a:r>
            <a:r>
              <a:rPr lang="en-US" dirty="0" smtClean="0"/>
              <a:t>now prohibits foreigners from </a:t>
            </a:r>
            <a:r>
              <a:rPr lang="en-US" dirty="0"/>
              <a:t>contracting with Indian gestational carriers.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Care in The Foreign Country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surrogacy's are under taken in less developed countries</a:t>
            </a:r>
          </a:p>
          <a:p>
            <a:r>
              <a:rPr lang="en-US" dirty="0" smtClean="0"/>
              <a:t>Examine the quality of the medical care</a:t>
            </a:r>
          </a:p>
          <a:p>
            <a:r>
              <a:rPr lang="en-US" dirty="0" smtClean="0"/>
              <a:t>The success rate</a:t>
            </a:r>
          </a:p>
          <a:p>
            <a:r>
              <a:rPr lang="en-US" dirty="0" smtClean="0"/>
              <a:t>Neo Natal Care if your child is born early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Citizenship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born abroad without US gametes may have trouble being considered US citizens.</a:t>
            </a:r>
          </a:p>
          <a:p>
            <a:r>
              <a:rPr lang="en-US" dirty="0" smtClean="0"/>
              <a:t>Need to ensure your child will be a United States citizen if born abroad otherwise you may have trouble bringing the child to the United States.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Immigration issues are in constant flux</a:t>
            </a:r>
          </a:p>
          <a:p>
            <a:r>
              <a:rPr lang="en-US" dirty="0" smtClean="0"/>
              <a:t>Must examine these issues and the chances they can change midstream.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United States the law can not be changed retroactively.</a:t>
            </a:r>
          </a:p>
          <a:p>
            <a:r>
              <a:rPr lang="en-US" dirty="0" smtClean="0"/>
              <a:t>In many foreign countries the legal climate can change quickly and without warning leaving options limited if a gestational carrier is pregnant.</a:t>
            </a:r>
          </a:p>
          <a:p>
            <a:r>
              <a:rPr lang="en-US" dirty="0" smtClean="0"/>
              <a:t>Insurance, birth certificates, legal parentage all must be examined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US citizens go abroad to save money</a:t>
            </a:r>
          </a:p>
          <a:p>
            <a:r>
              <a:rPr lang="en-US" dirty="0" smtClean="0"/>
              <a:t>In the end it may not be cheaper if you calculate travel costs; lost wages; immigration costs  </a:t>
            </a:r>
          </a:p>
          <a:p>
            <a:r>
              <a:rPr lang="en-US" dirty="0" smtClean="0"/>
              <a:t>If the child is born early or there are immigration issues you can be stuck in the country for quite some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TYPES OF SURROGACY	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TRADITIONAL-SURROGATE IS BOTH LEGAL AND BIOLOGICAL MOTHER</a:t>
            </a:r>
          </a:p>
          <a:p>
            <a:pPr eaLnBrk="1" hangingPunct="1">
              <a:defRPr/>
            </a:pPr>
            <a:r>
              <a:rPr lang="en-US"/>
              <a:t>GESTATIONAL-SURROGATE IS NEITHER LEGAL NOR BIOLOGICAL MOTHER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 	Melissa B. Brisman, Esq.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	Melissa B. Brisman, Esq., LLC</a:t>
            </a:r>
            <a:br>
              <a:rPr lang="en-US" sz="1800"/>
            </a:br>
            <a:r>
              <a:rPr lang="en-US" sz="1800"/>
              <a:t>One Paragon Drive, Suite 158</a:t>
            </a:r>
            <a:br>
              <a:rPr lang="en-US" sz="1800"/>
            </a:br>
            <a:r>
              <a:rPr lang="en-US" sz="1800"/>
              <a:t>Montvale, NJ 07645</a:t>
            </a:r>
            <a:br>
              <a:rPr lang="en-US" sz="1800"/>
            </a:br>
            <a:r>
              <a:rPr lang="en-US" sz="1800"/>
              <a:t>201-505-0099</a:t>
            </a:r>
            <a:br>
              <a:rPr lang="en-US" sz="1800"/>
            </a:br>
            <a:r>
              <a:rPr lang="en-US" sz="1800"/>
              <a:t>201-505-0097 Fax</a:t>
            </a:r>
            <a:br>
              <a:rPr lang="en-US" sz="1800"/>
            </a:br>
            <a:r>
              <a:rPr lang="en-US" sz="1800">
                <a:hlinkClick r:id="rId2"/>
              </a:rPr>
              <a:t>www.reproductivelawyer.com</a:t>
            </a:r>
            <a:endParaRPr lang="en-US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	info@reproductivelawyer.com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	Reproductive Possibilities, LLC and Surrogate Fund Management, LLC</a:t>
            </a:r>
            <a:br>
              <a:rPr lang="en-US" sz="1800"/>
            </a:br>
            <a:r>
              <a:rPr lang="en-US" sz="1800"/>
              <a:t>One Paragon Drive, Suite 160</a:t>
            </a:r>
            <a:br>
              <a:rPr lang="en-US" sz="1800"/>
            </a:br>
            <a:r>
              <a:rPr lang="en-US" sz="1800"/>
              <a:t>Montvale, NJ 07645</a:t>
            </a:r>
            <a:br>
              <a:rPr lang="en-US" sz="1800"/>
            </a:br>
            <a:r>
              <a:rPr lang="en-US" sz="1800"/>
              <a:t>Phone: 201-505-0078</a:t>
            </a:r>
            <a:br>
              <a:rPr lang="en-US" sz="1800"/>
            </a:br>
            <a:r>
              <a:rPr lang="en-US" sz="1800"/>
              <a:t>Fax:  201-505-0994</a:t>
            </a:r>
            <a:br>
              <a:rPr lang="en-US" sz="1800"/>
            </a:br>
            <a:r>
              <a:rPr lang="en-US" sz="1800">
                <a:hlinkClick r:id="rId3"/>
              </a:rPr>
              <a:t>www.reproductivepossibilities.com</a:t>
            </a:r>
            <a:endParaRPr lang="en-US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	</a:t>
            </a:r>
            <a:r>
              <a:rPr lang="en-US" sz="1800">
                <a:hlinkClick r:id="rId4"/>
              </a:rPr>
              <a:t>www.surrogatefundmanagement.com</a:t>
            </a:r>
            <a:endParaRPr lang="en-US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/>
              <a:t>	Info@reproductivepossibilities.com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/>
              <a:t>Why a Gestational Carrier rather than a Traditional Surrogate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It is safer for </a:t>
            </a:r>
            <a:r>
              <a:rPr lang="en-US" dirty="0" smtClean="0"/>
              <a:t>couples </a:t>
            </a:r>
            <a:r>
              <a:rPr lang="en-US" dirty="0"/>
              <a:t>to use both an egg donor and a gestational carrier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gestational carrier is not genetically related to the child that she is carrying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Without a biological connection to the child, a gestational carrier is less likely to succeed in asserting any legal rights to the child she carried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Pre-Birth Order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Ideally, the </a:t>
            </a:r>
            <a:r>
              <a:rPr lang="en-US" dirty="0" smtClean="0"/>
              <a:t>client </a:t>
            </a:r>
            <a:r>
              <a:rPr lang="en-US" dirty="0"/>
              <a:t>should contract with a gestational carrier who lives or intends to deliver in a location where the </a:t>
            </a:r>
            <a:r>
              <a:rPr lang="en-US" dirty="0" smtClean="0"/>
              <a:t>person/couple </a:t>
            </a:r>
            <a:r>
              <a:rPr lang="en-US" dirty="0"/>
              <a:t>can obtain a pre-birth order recognizing one or both </a:t>
            </a:r>
            <a:r>
              <a:rPr lang="en-US" dirty="0" smtClean="0"/>
              <a:t>as </a:t>
            </a:r>
            <a:r>
              <a:rPr lang="en-US" dirty="0"/>
              <a:t>legal parents</a:t>
            </a:r>
          </a:p>
          <a:p>
            <a:pPr eaLnBrk="1" hangingPunct="1">
              <a:buFont typeface="Monotype Sorts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Pre-Birth Order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Without a birth order, the gestational carrier will be recognized as a legal parent on the child’s birth certificate until her rights can be terminated either through a termination proceeding or an adoption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PRE-BIRTH JUDGMENT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PRE-BIRTH JUDGMENT</a:t>
            </a:r>
          </a:p>
          <a:p>
            <a:pPr eaLnBrk="1" hangingPunct="1">
              <a:defRPr/>
            </a:pPr>
            <a:r>
              <a:rPr lang="en-US"/>
              <a:t>POST BIRTH ADOPTION-SOME PEOPLE STILL PREFER AN ADOPTION INSTEAD OF A PRE-BIRTH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/>
              <a:t>Traditional Surrogacy Has not Changed Much over the Years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 the case where the womb and the egg are from the same party, biology still governs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What to Make the Parents </a:t>
            </a:r>
            <a:br>
              <a:rPr lang="en-US" smtClean="0">
                <a:effectLst/>
              </a:rPr>
            </a:br>
            <a:r>
              <a:rPr lang="en-US" smtClean="0">
                <a:effectLst/>
              </a:rPr>
              <a:t>Aware of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Timing of the arrangement</a:t>
            </a:r>
          </a:p>
          <a:p>
            <a:r>
              <a:rPr lang="en-US" smtClean="0">
                <a:effectLst/>
              </a:rPr>
              <a:t>Cost</a:t>
            </a:r>
          </a:p>
          <a:p>
            <a:r>
              <a:rPr lang="en-US" smtClean="0">
                <a:effectLst/>
              </a:rPr>
              <a:t>Emotional difficulty </a:t>
            </a:r>
          </a:p>
          <a:p>
            <a:pPr lvl="1">
              <a:buFont typeface="Wingdings" pitchFamily="2" charset="2"/>
              <a:buNone/>
            </a:pPr>
            <a:r>
              <a:rPr lang="en-US" smtClean="0">
                <a:effectLst/>
              </a:rPr>
              <a:t>A.  Support groups</a:t>
            </a:r>
          </a:p>
          <a:p>
            <a:pPr lvl="1">
              <a:buFont typeface="Wingdings" pitchFamily="2" charset="2"/>
              <a:buNone/>
            </a:pPr>
            <a:r>
              <a:rPr lang="en-US" smtClean="0">
                <a:effectLst/>
              </a:rPr>
              <a:t>B.  Counseling</a:t>
            </a:r>
          </a:p>
          <a:p>
            <a:r>
              <a:rPr lang="en-US" smtClean="0">
                <a:effectLst/>
              </a:rPr>
              <a:t>Complexity</a:t>
            </a:r>
          </a:p>
          <a:p>
            <a:r>
              <a:rPr lang="en-US" smtClean="0">
                <a:effectLst/>
              </a:rPr>
              <a:t>Medical risk</a:t>
            </a:r>
          </a:p>
          <a:p>
            <a:r>
              <a:rPr lang="en-US" smtClean="0">
                <a:effectLst/>
              </a:rPr>
              <a:t>Legal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State Law Matters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Where the parents reside</a:t>
            </a:r>
          </a:p>
          <a:p>
            <a:r>
              <a:rPr lang="en-US" smtClean="0">
                <a:effectLst/>
              </a:rPr>
              <a:t>Where the carrier resides</a:t>
            </a:r>
          </a:p>
          <a:p>
            <a:r>
              <a:rPr lang="en-US" smtClean="0">
                <a:effectLst/>
              </a:rPr>
              <a:t>Where the carrier delivers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94</TotalTime>
  <Words>602</Words>
  <Application>Microsoft Office PowerPoint</Application>
  <PresentationFormat>On-screen Show (4:3)</PresentationFormat>
  <Paragraphs>80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Balance</vt:lpstr>
      <vt:lpstr>Pitfalls of US Citizens Engaging in Surrogacy Abroad</vt:lpstr>
      <vt:lpstr>TYPES OF SURROGACY </vt:lpstr>
      <vt:lpstr>Why a Gestational Carrier rather than a Traditional Surrogate</vt:lpstr>
      <vt:lpstr>Pre-Birth Order</vt:lpstr>
      <vt:lpstr>Pre-Birth Order</vt:lpstr>
      <vt:lpstr>PRE-BIRTH JUDGMENT</vt:lpstr>
      <vt:lpstr>Traditional Surrogacy Has not Changed Much over the Years</vt:lpstr>
      <vt:lpstr>What to Make the Parents  Aware of</vt:lpstr>
      <vt:lpstr>State Law Matters</vt:lpstr>
      <vt:lpstr>Legal Work Necessary</vt:lpstr>
      <vt:lpstr>Insurance</vt:lpstr>
      <vt:lpstr>Escrow Account</vt:lpstr>
      <vt:lpstr>Cross-Border Gestational Carrier Arrangements</vt:lpstr>
      <vt:lpstr>Cross-Border Gestational Carrier Arrangements</vt:lpstr>
      <vt:lpstr>Medical Care in The Foreign Country</vt:lpstr>
      <vt:lpstr>Citizenship Issues</vt:lpstr>
      <vt:lpstr>Immigration Issues</vt:lpstr>
      <vt:lpstr>Legal Issues</vt:lpstr>
      <vt:lpstr>Cost Issues</vt:lpstr>
      <vt:lpstr>CONTACT INFO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 Sex Couples: Procreative Management</dc:title>
  <dc:creator>melissab</dc:creator>
  <cp:lastModifiedBy>melissab</cp:lastModifiedBy>
  <cp:revision>27</cp:revision>
  <dcterms:created xsi:type="dcterms:W3CDTF">2011-07-17T21:10:35Z</dcterms:created>
  <dcterms:modified xsi:type="dcterms:W3CDTF">2017-11-12T17:43:12Z</dcterms:modified>
</cp:coreProperties>
</file>