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-432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acob\Desktop\Research\MDL\MDL!%20(Recovered).xlsx" TargetMode="Externa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cob\Desktop\Research\MDL\MDL!%20(Recovered).xlsx" TargetMode="Externa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Jacob\Desktop\Research\MDL\MDL!%20(Recovered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Jacob\Desktop\Research\MDL\MDL!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Jacob\Desktop\Research\MDL\MDL!%20(Recovered).xlsx" TargetMode="External"/><Relationship Id="rId4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Jacob\Desktop\Research\MDL\MDL!%20(Recovere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Pending MDLs By Type as of </a:t>
            </a:r>
            <a:r>
              <a:rPr lang="en-US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7/15/2015</a:t>
            </a:r>
            <a:endParaRPr lang="en-US" cap="non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877466376138406"/>
          <c:y val="3.3687604187527309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505725229368015"/>
          <c:y val="0.17605839603529475"/>
          <c:w val="0.80068053323024435"/>
          <c:h val="0.70232293716938965"/>
        </c:manualLayout>
      </c:layout>
      <c:pie3DChart>
        <c:varyColors val="1"/>
        <c:ser>
          <c:idx val="0"/>
          <c:order val="0"/>
          <c:explosion val="1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7.3412709882000743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3134030920359448E-16"/>
                  <c:y val="0.1215385834895675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7.5396837176108789E-2"/>
                  <c:y val="9.172723282231346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7.936509176432514E-3"/>
                  <c:y val="-2.063862738502090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0019061682768041E-3"/>
                  <c:y val="1.136036361541804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029158383035123"/>
                      <c:h val="9.6191873865229205E-2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1.1904763764648756E-2"/>
                  <c:y val="-1.375908492334727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6.547620070556813E-2"/>
                  <c:y val="-1.605226574390514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Sheet2!$A$2:$A$11</c:f>
              <c:strCache>
                <c:ptCount val="10"/>
                <c:pt idx="0">
                  <c:v>Sales Practices</c:v>
                </c:pt>
                <c:pt idx="1">
                  <c:v>Air Disaster</c:v>
                </c:pt>
                <c:pt idx="2">
                  <c:v>Antitrust</c:v>
                </c:pt>
                <c:pt idx="3">
                  <c:v>Common Disasters</c:v>
                </c:pt>
                <c:pt idx="4">
                  <c:v>Miscellaenous </c:v>
                </c:pt>
                <c:pt idx="5">
                  <c:v>Intellectual Property</c:v>
                </c:pt>
                <c:pt idx="6">
                  <c:v>Employment Practices</c:v>
                </c:pt>
                <c:pt idx="7">
                  <c:v>Products Liability</c:v>
                </c:pt>
                <c:pt idx="8">
                  <c:v>Contract</c:v>
                </c:pt>
                <c:pt idx="9">
                  <c:v>Securities</c:v>
                </c:pt>
              </c:strCache>
            </c:strRef>
          </c:cat>
          <c:val>
            <c:numRef>
              <c:f>Sheet2!$B$2:$B$11</c:f>
              <c:numCache>
                <c:formatCode>General</c:formatCode>
                <c:ptCount val="10"/>
                <c:pt idx="0">
                  <c:v>36</c:v>
                </c:pt>
                <c:pt idx="1">
                  <c:v>3</c:v>
                </c:pt>
                <c:pt idx="2">
                  <c:v>65</c:v>
                </c:pt>
                <c:pt idx="3">
                  <c:v>2</c:v>
                </c:pt>
                <c:pt idx="4">
                  <c:v>49</c:v>
                </c:pt>
                <c:pt idx="5">
                  <c:v>18</c:v>
                </c:pt>
                <c:pt idx="6">
                  <c:v>7</c:v>
                </c:pt>
                <c:pt idx="7">
                  <c:v>69</c:v>
                </c:pt>
                <c:pt idx="8">
                  <c:v>12</c:v>
                </c:pt>
                <c:pt idx="9">
                  <c:v>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7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4503930893437369E-2"/>
          <c:y val="0.22630992519294901"/>
          <c:w val="0.80049245982330175"/>
          <c:h val="0.77125028183782018"/>
        </c:manualLayout>
      </c:layout>
      <c:pie3DChart>
        <c:varyColors val="1"/>
        <c:ser>
          <c:idx val="0"/>
          <c:order val="0"/>
          <c:explosion val="17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8.2426651610409164E-3"/>
                  <c:y val="-0.108108108108108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6050115397296409E-2"/>
                  <c:y val="-3.30330330330330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088691064952192E-2"/>
                  <c:y val="3.00300300300299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626772172766226E-2"/>
                  <c:y val="8.1081081081081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6436728112474311E-2"/>
                  <c:y val="2.10210210210210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0684754521963824E-2"/>
                  <c:y val="8.40840840840839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1237448879936519"/>
                  <c:y val="0.1981981981981983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6899224806201549E-3"/>
                  <c:y val="0.258258258258258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15062513988077084"/>
                  <c:y val="-6.906906906906912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1.3926275203971597E-2"/>
                  <c:y val="-0.180180180180180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Sheet2!$A$2:$A$11</c:f>
              <c:strCache>
                <c:ptCount val="10"/>
                <c:pt idx="0">
                  <c:v>Sales Practices</c:v>
                </c:pt>
                <c:pt idx="1">
                  <c:v>Air Disaster</c:v>
                </c:pt>
                <c:pt idx="2">
                  <c:v>Antitrust</c:v>
                </c:pt>
                <c:pt idx="3">
                  <c:v>Common Disasters</c:v>
                </c:pt>
                <c:pt idx="4">
                  <c:v>Miscellaenous </c:v>
                </c:pt>
                <c:pt idx="5">
                  <c:v>Intellectual Property</c:v>
                </c:pt>
                <c:pt idx="6">
                  <c:v>Employment Practices</c:v>
                </c:pt>
                <c:pt idx="7">
                  <c:v>Products Liability</c:v>
                </c:pt>
                <c:pt idx="8">
                  <c:v>Contract</c:v>
                </c:pt>
                <c:pt idx="9">
                  <c:v>Securities</c:v>
                </c:pt>
              </c:strCache>
            </c:strRef>
          </c:cat>
          <c:val>
            <c:numRef>
              <c:f>Sheet2!$C$2:$C$11</c:f>
              <c:numCache>
                <c:formatCode>General</c:formatCode>
                <c:ptCount val="10"/>
                <c:pt idx="0">
                  <c:v>858</c:v>
                </c:pt>
                <c:pt idx="1">
                  <c:v>40</c:v>
                </c:pt>
                <c:pt idx="2">
                  <c:v>1595</c:v>
                </c:pt>
                <c:pt idx="3">
                  <c:v>2967</c:v>
                </c:pt>
                <c:pt idx="4">
                  <c:v>5292</c:v>
                </c:pt>
                <c:pt idx="5">
                  <c:v>158</c:v>
                </c:pt>
                <c:pt idx="6">
                  <c:v>32</c:v>
                </c:pt>
                <c:pt idx="7">
                  <c:v>120215</c:v>
                </c:pt>
                <c:pt idx="8">
                  <c:v>107</c:v>
                </c:pt>
                <c:pt idx="9">
                  <c:v>305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Number of Pending MDLs by District Court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Sheet5!$A$2:$A$60</c:f>
              <c:strCache>
                <c:ptCount val="59"/>
                <c:pt idx="0">
                  <c:v>N.D. Ala.</c:v>
                </c:pt>
                <c:pt idx="1">
                  <c:v>E.D. Ark.</c:v>
                </c:pt>
                <c:pt idx="2">
                  <c:v>D. Ariz.</c:v>
                </c:pt>
                <c:pt idx="3">
                  <c:v>C.D. Cal.</c:v>
                </c:pt>
                <c:pt idx="4">
                  <c:v>N.D. Cal.</c:v>
                </c:pt>
                <c:pt idx="5">
                  <c:v>S.D. Cal.</c:v>
                </c:pt>
                <c:pt idx="6">
                  <c:v>D. Colo.</c:v>
                </c:pt>
                <c:pt idx="7">
                  <c:v>D. Conn.</c:v>
                </c:pt>
                <c:pt idx="8">
                  <c:v>D.D.C.</c:v>
                </c:pt>
                <c:pt idx="9">
                  <c:v>D. Del.</c:v>
                </c:pt>
                <c:pt idx="10">
                  <c:v>M.D. Fla.</c:v>
                </c:pt>
                <c:pt idx="11">
                  <c:v>S.D. Fla.</c:v>
                </c:pt>
                <c:pt idx="12">
                  <c:v>M.D. Ga.</c:v>
                </c:pt>
                <c:pt idx="13">
                  <c:v>N.D. Ga.</c:v>
                </c:pt>
                <c:pt idx="14">
                  <c:v>D. Idaho</c:v>
                </c:pt>
                <c:pt idx="15">
                  <c:v>C.D. Ill.</c:v>
                </c:pt>
                <c:pt idx="16">
                  <c:v>N.D. Ill.</c:v>
                </c:pt>
                <c:pt idx="17">
                  <c:v>S.D. Ill.</c:v>
                </c:pt>
                <c:pt idx="18">
                  <c:v>N.D. Ind.</c:v>
                </c:pt>
                <c:pt idx="19">
                  <c:v>S.D. Ind.</c:v>
                </c:pt>
                <c:pt idx="20">
                  <c:v>D. Kan.</c:v>
                </c:pt>
                <c:pt idx="21">
                  <c:v>E.D. Ky.</c:v>
                </c:pt>
                <c:pt idx="22">
                  <c:v>W.D. Ky.</c:v>
                </c:pt>
                <c:pt idx="23">
                  <c:v>E.D. La.</c:v>
                </c:pt>
                <c:pt idx="24">
                  <c:v>W.D. La.</c:v>
                </c:pt>
                <c:pt idx="25">
                  <c:v>D. Mass.</c:v>
                </c:pt>
                <c:pt idx="26">
                  <c:v>D. Md.</c:v>
                </c:pt>
                <c:pt idx="27">
                  <c:v>D. Me.</c:v>
                </c:pt>
                <c:pt idx="28">
                  <c:v>E.D. Mich.</c:v>
                </c:pt>
                <c:pt idx="29">
                  <c:v>D. Minn.</c:v>
                </c:pt>
                <c:pt idx="30">
                  <c:v>E.D. Mo.</c:v>
                </c:pt>
                <c:pt idx="31">
                  <c:v>W.D. Mo.</c:v>
                </c:pt>
                <c:pt idx="32">
                  <c:v>W.D.N.C.</c:v>
                </c:pt>
                <c:pt idx="33">
                  <c:v>D.N.H.</c:v>
                </c:pt>
                <c:pt idx="34">
                  <c:v>D.N.J.</c:v>
                </c:pt>
                <c:pt idx="35">
                  <c:v>D. Nev.</c:v>
                </c:pt>
                <c:pt idx="36">
                  <c:v>E.D.N.Y.</c:v>
                </c:pt>
                <c:pt idx="37">
                  <c:v>S.D.N.Y.</c:v>
                </c:pt>
                <c:pt idx="38">
                  <c:v>N.D. Ohio</c:v>
                </c:pt>
                <c:pt idx="39">
                  <c:v>S.D. Ohio</c:v>
                </c:pt>
                <c:pt idx="40">
                  <c:v>W.D. Okla.</c:v>
                </c:pt>
                <c:pt idx="41">
                  <c:v>D. Or.</c:v>
                </c:pt>
                <c:pt idx="42">
                  <c:v>E.D. Pa.</c:v>
                </c:pt>
                <c:pt idx="43">
                  <c:v>M.D. Pa.</c:v>
                </c:pt>
                <c:pt idx="44">
                  <c:v>W.D. Pa.</c:v>
                </c:pt>
                <c:pt idx="45">
                  <c:v>D.R.I.</c:v>
                </c:pt>
                <c:pt idx="46">
                  <c:v>D.S.C.</c:v>
                </c:pt>
                <c:pt idx="47">
                  <c:v>E.D. Tenn.</c:v>
                </c:pt>
                <c:pt idx="48">
                  <c:v>W.D. Tenn.</c:v>
                </c:pt>
                <c:pt idx="49">
                  <c:v>E.D. Tex.</c:v>
                </c:pt>
                <c:pt idx="50">
                  <c:v>N.D. Tex.</c:v>
                </c:pt>
                <c:pt idx="51">
                  <c:v>S.D. Tex.</c:v>
                </c:pt>
                <c:pt idx="52">
                  <c:v>W.D. Tex.</c:v>
                </c:pt>
                <c:pt idx="53">
                  <c:v>E.D. Va.</c:v>
                </c:pt>
                <c:pt idx="54">
                  <c:v>E.D. Wash.</c:v>
                </c:pt>
                <c:pt idx="55">
                  <c:v>W.D. Wash.</c:v>
                </c:pt>
                <c:pt idx="56">
                  <c:v>E.D. Wis.</c:v>
                </c:pt>
                <c:pt idx="57">
                  <c:v>N.D.W. Va.</c:v>
                </c:pt>
                <c:pt idx="58">
                  <c:v>S.D.W. Va.</c:v>
                </c:pt>
              </c:strCache>
            </c:strRef>
          </c:cat>
          <c:val>
            <c:numRef>
              <c:f>Sheet5!$B$2:$B$60</c:f>
              <c:numCache>
                <c:formatCode>General</c:formatCode>
                <c:ptCount val="59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14</c:v>
                </c:pt>
                <c:pt idx="4">
                  <c:v>19</c:v>
                </c:pt>
                <c:pt idx="5">
                  <c:v>7</c:v>
                </c:pt>
                <c:pt idx="6">
                  <c:v>1</c:v>
                </c:pt>
                <c:pt idx="7">
                  <c:v>3</c:v>
                </c:pt>
                <c:pt idx="8">
                  <c:v>5</c:v>
                </c:pt>
                <c:pt idx="9">
                  <c:v>3</c:v>
                </c:pt>
                <c:pt idx="10">
                  <c:v>3</c:v>
                </c:pt>
                <c:pt idx="11">
                  <c:v>8</c:v>
                </c:pt>
                <c:pt idx="12">
                  <c:v>1</c:v>
                </c:pt>
                <c:pt idx="13">
                  <c:v>6</c:v>
                </c:pt>
                <c:pt idx="14">
                  <c:v>1</c:v>
                </c:pt>
                <c:pt idx="15">
                  <c:v>1</c:v>
                </c:pt>
                <c:pt idx="16">
                  <c:v>18</c:v>
                </c:pt>
                <c:pt idx="17">
                  <c:v>2</c:v>
                </c:pt>
                <c:pt idx="18">
                  <c:v>1</c:v>
                </c:pt>
                <c:pt idx="19">
                  <c:v>2</c:v>
                </c:pt>
                <c:pt idx="20">
                  <c:v>4</c:v>
                </c:pt>
                <c:pt idx="21">
                  <c:v>3</c:v>
                </c:pt>
                <c:pt idx="22">
                  <c:v>2</c:v>
                </c:pt>
                <c:pt idx="23">
                  <c:v>6</c:v>
                </c:pt>
                <c:pt idx="24">
                  <c:v>1</c:v>
                </c:pt>
                <c:pt idx="25">
                  <c:v>11</c:v>
                </c:pt>
                <c:pt idx="26">
                  <c:v>7</c:v>
                </c:pt>
                <c:pt idx="27">
                  <c:v>1</c:v>
                </c:pt>
                <c:pt idx="28">
                  <c:v>3</c:v>
                </c:pt>
                <c:pt idx="29">
                  <c:v>10</c:v>
                </c:pt>
                <c:pt idx="30">
                  <c:v>5</c:v>
                </c:pt>
                <c:pt idx="31">
                  <c:v>3</c:v>
                </c:pt>
                <c:pt idx="32">
                  <c:v>2</c:v>
                </c:pt>
                <c:pt idx="33">
                  <c:v>2</c:v>
                </c:pt>
                <c:pt idx="34">
                  <c:v>18</c:v>
                </c:pt>
                <c:pt idx="35">
                  <c:v>2</c:v>
                </c:pt>
                <c:pt idx="36">
                  <c:v>9</c:v>
                </c:pt>
                <c:pt idx="37">
                  <c:v>35</c:v>
                </c:pt>
                <c:pt idx="38">
                  <c:v>6</c:v>
                </c:pt>
                <c:pt idx="39">
                  <c:v>2</c:v>
                </c:pt>
                <c:pt idx="40">
                  <c:v>2</c:v>
                </c:pt>
                <c:pt idx="41">
                  <c:v>1</c:v>
                </c:pt>
                <c:pt idx="42">
                  <c:v>17</c:v>
                </c:pt>
                <c:pt idx="43">
                  <c:v>1</c:v>
                </c:pt>
                <c:pt idx="44">
                  <c:v>3</c:v>
                </c:pt>
                <c:pt idx="45">
                  <c:v>2</c:v>
                </c:pt>
                <c:pt idx="46">
                  <c:v>4</c:v>
                </c:pt>
                <c:pt idx="47">
                  <c:v>2</c:v>
                </c:pt>
                <c:pt idx="48">
                  <c:v>2</c:v>
                </c:pt>
                <c:pt idx="49">
                  <c:v>1</c:v>
                </c:pt>
                <c:pt idx="50">
                  <c:v>5</c:v>
                </c:pt>
                <c:pt idx="51">
                  <c:v>3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653248"/>
        <c:axId val="95659136"/>
      </c:barChart>
      <c:catAx>
        <c:axId val="9565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659136"/>
        <c:crosses val="autoZero"/>
        <c:auto val="1"/>
        <c:lblAlgn val="ctr"/>
        <c:lblOffset val="100"/>
        <c:noMultiLvlLbl val="0"/>
      </c:catAx>
      <c:valAx>
        <c:axId val="95659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MDLs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6.049765009698835E-3"/>
              <c:y val="0.3652696235183343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653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370078740157483E-2"/>
          <c:y val="0.12296307961504811"/>
          <c:w val="0.86486351706036746"/>
          <c:h val="0.66459025955088946"/>
        </c:manualLayout>
      </c:layout>
      <c:lineChart>
        <c:grouping val="standard"/>
        <c:varyColors val="0"/>
        <c:ser>
          <c:idx val="0"/>
          <c:order val="0"/>
          <c:tx>
            <c:strRef>
              <c:f>Sheet3!$A$2</c:f>
              <c:strCache>
                <c:ptCount val="1"/>
                <c:pt idx="0">
                  <c:v>Actions Terminated by Transferee Courts in Given Year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Sheet3!$B$1:$P$1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Sheet3!$B$2:$P$2</c:f>
              <c:numCache>
                <c:formatCode>General</c:formatCode>
                <c:ptCount val="15"/>
                <c:pt idx="0">
                  <c:v>8244</c:v>
                </c:pt>
                <c:pt idx="1">
                  <c:v>11044</c:v>
                </c:pt>
                <c:pt idx="2">
                  <c:v>7170</c:v>
                </c:pt>
                <c:pt idx="3">
                  <c:v>3142</c:v>
                </c:pt>
                <c:pt idx="4">
                  <c:v>3348</c:v>
                </c:pt>
                <c:pt idx="5">
                  <c:v>11633</c:v>
                </c:pt>
                <c:pt idx="6">
                  <c:v>10710</c:v>
                </c:pt>
                <c:pt idx="7">
                  <c:v>18012</c:v>
                </c:pt>
                <c:pt idx="8">
                  <c:v>10211</c:v>
                </c:pt>
                <c:pt idx="9">
                  <c:v>36505</c:v>
                </c:pt>
                <c:pt idx="10">
                  <c:v>43094</c:v>
                </c:pt>
                <c:pt idx="11">
                  <c:v>48917</c:v>
                </c:pt>
                <c:pt idx="12">
                  <c:v>26688</c:v>
                </c:pt>
                <c:pt idx="13">
                  <c:v>17699</c:v>
                </c:pt>
                <c:pt idx="14">
                  <c:v>14061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Sheet3!$A$11</c:f>
              <c:strCache>
                <c:ptCount val="1"/>
                <c:pt idx="0">
                  <c:v>Actions Subjected to 1407 Proceedings in Given Year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Sheet3!$B$1:$P$1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Sheet3!$B$11:$P$11</c:f>
              <c:numCache>
                <c:formatCode>General</c:formatCode>
                <c:ptCount val="15"/>
                <c:pt idx="0">
                  <c:v>8728</c:v>
                </c:pt>
                <c:pt idx="1">
                  <c:v>9540</c:v>
                </c:pt>
                <c:pt idx="2">
                  <c:v>8362</c:v>
                </c:pt>
                <c:pt idx="3">
                  <c:v>9749</c:v>
                </c:pt>
                <c:pt idx="4">
                  <c:v>22514</c:v>
                </c:pt>
                <c:pt idx="5">
                  <c:v>17148</c:v>
                </c:pt>
                <c:pt idx="6">
                  <c:v>17522</c:v>
                </c:pt>
                <c:pt idx="7">
                  <c:v>19283</c:v>
                </c:pt>
                <c:pt idx="8">
                  <c:v>35935</c:v>
                </c:pt>
                <c:pt idx="9">
                  <c:v>22032</c:v>
                </c:pt>
                <c:pt idx="10">
                  <c:v>26660</c:v>
                </c:pt>
                <c:pt idx="11">
                  <c:v>43763</c:v>
                </c:pt>
                <c:pt idx="12">
                  <c:v>22316</c:v>
                </c:pt>
                <c:pt idx="13">
                  <c:v>46499</c:v>
                </c:pt>
                <c:pt idx="14">
                  <c:v>53103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955200"/>
        <c:axId val="95965568"/>
      </c:lineChart>
      <c:catAx>
        <c:axId val="9595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65568"/>
        <c:crosses val="autoZero"/>
        <c:auto val="1"/>
        <c:lblAlgn val="ctr"/>
        <c:lblOffset val="100"/>
        <c:noMultiLvlLbl val="0"/>
      </c:catAx>
      <c:valAx>
        <c:axId val="95965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5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774873911049977"/>
          <c:y val="0.88239405074365707"/>
          <c:w val="0.86015589179275564"/>
          <c:h val="0.113161504811898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MDL Actions Terminated (Cumlative 1968 - 2014)</a:t>
            </a:r>
          </a:p>
        </c:rich>
      </c:tx>
      <c:layout>
        <c:manualLayout>
          <c:xMode val="edge"/>
          <c:yMode val="edge"/>
          <c:x val="0.35245999050765686"/>
          <c:y val="8.7242801180869092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574574556704558"/>
          <c:y val="3.9455556834048056E-2"/>
          <c:w val="0.83528091742408839"/>
          <c:h val="0.8222573903067752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Sheet4!$B$1</c:f>
              <c:strCache>
                <c:ptCount val="1"/>
                <c:pt idx="0">
                  <c:v>MDL Terminated (Cumlative 1968 - 2014)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Sheet4!$A$2:$A$13</c:f>
              <c:strCache>
                <c:ptCount val="12"/>
                <c:pt idx="0">
                  <c:v>District of Columbia</c:v>
                </c:pt>
                <c:pt idx="1">
                  <c:v>First Circuit</c:v>
                </c:pt>
                <c:pt idx="2">
                  <c:v>Second Circuit</c:v>
                </c:pt>
                <c:pt idx="3">
                  <c:v>Third Circuit</c:v>
                </c:pt>
                <c:pt idx="4">
                  <c:v>Fourth Circuit</c:v>
                </c:pt>
                <c:pt idx="5">
                  <c:v>Fifth Circuit</c:v>
                </c:pt>
                <c:pt idx="6">
                  <c:v>Sixth Circuit</c:v>
                </c:pt>
                <c:pt idx="7">
                  <c:v>Seventh Circuit</c:v>
                </c:pt>
                <c:pt idx="8">
                  <c:v>Eighth Circuit</c:v>
                </c:pt>
                <c:pt idx="9">
                  <c:v>Ninth Circuit</c:v>
                </c:pt>
                <c:pt idx="10">
                  <c:v>Tenth Circuit</c:v>
                </c:pt>
                <c:pt idx="11">
                  <c:v>Eleventh Circuit</c:v>
                </c:pt>
              </c:strCache>
            </c:strRef>
          </c:cat>
          <c:val>
            <c:numRef>
              <c:f>Sheet4!$B$2:$B$13</c:f>
              <c:numCache>
                <c:formatCode>General</c:formatCode>
                <c:ptCount val="12"/>
                <c:pt idx="0">
                  <c:v>2550</c:v>
                </c:pt>
                <c:pt idx="1">
                  <c:v>3253</c:v>
                </c:pt>
                <c:pt idx="2">
                  <c:v>13486</c:v>
                </c:pt>
                <c:pt idx="3">
                  <c:v>221269</c:v>
                </c:pt>
                <c:pt idx="4">
                  <c:v>6351</c:v>
                </c:pt>
                <c:pt idx="5">
                  <c:v>22263</c:v>
                </c:pt>
                <c:pt idx="6">
                  <c:v>21901</c:v>
                </c:pt>
                <c:pt idx="7">
                  <c:v>9693</c:v>
                </c:pt>
                <c:pt idx="8">
                  <c:v>28290</c:v>
                </c:pt>
                <c:pt idx="9">
                  <c:v>12583</c:v>
                </c:pt>
                <c:pt idx="10">
                  <c:v>2278</c:v>
                </c:pt>
                <c:pt idx="11">
                  <c:v>43973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95982336"/>
        <c:axId val="95985024"/>
      </c:barChart>
      <c:catAx>
        <c:axId val="95982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85024"/>
        <c:crosses val="autoZero"/>
        <c:auto val="1"/>
        <c:lblAlgn val="ctr"/>
        <c:lblOffset val="100"/>
        <c:noMultiLvlLbl val="0"/>
      </c:catAx>
      <c:valAx>
        <c:axId val="95985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MDL</a:t>
                </a:r>
                <a:r>
                  <a:rPr lang="en-US" baseline="0"/>
                  <a:t> Actions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82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Sheet1!$A$28:$A$33</c:f>
              <c:strCache>
                <c:ptCount val="6"/>
                <c:pt idx="0">
                  <c:v>Products Liability</c:v>
                </c:pt>
                <c:pt idx="1">
                  <c:v>Sales Practices</c:v>
                </c:pt>
                <c:pt idx="2">
                  <c:v>Securities</c:v>
                </c:pt>
                <c:pt idx="3">
                  <c:v>Miscellaneous</c:v>
                </c:pt>
                <c:pt idx="4">
                  <c:v>Intellectual Property</c:v>
                </c:pt>
                <c:pt idx="5">
                  <c:v>Contract</c:v>
                </c:pt>
              </c:strCache>
            </c:strRef>
          </c:cat>
          <c:val>
            <c:numRef>
              <c:f>Sheet1!$B$28:$B$33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6</c:v>
                </c:pt>
                <c:pt idx="3">
                  <c:v>6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0.64947</cdr:x>
      <cdr:y>0.95487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701540" y="4030980"/>
          <a:ext cx="253746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  <a:r>
            <a:rPr lang="en-US" sz="8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Courtesy of Judicial Panel on Multidistrict </a:t>
          </a:r>
          <a:r>
            <a:rPr lang="en-US" sz="8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Litigation</a:t>
          </a:r>
          <a:endParaRPr lang="en-US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0.15539</cdr:x>
      <cdr:y>0.06486</cdr:y>
    </cdr:from>
    <cdr:to>
      <cdr:x>0.875</cdr:x>
      <cdr:y>0.12973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1980" y="274320"/>
          <a:ext cx="5658880" cy="2743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>
              <a:latin typeface="Times New Roman" panose="02020603050405020304" pitchFamily="18" charset="0"/>
              <a:cs typeface="Times New Roman" panose="02020603050405020304" pitchFamily="18" charset="0"/>
            </a:rPr>
            <a:t>Distribution of Pending</a:t>
          </a:r>
          <a:r>
            <a:rPr lang="en-US" sz="1600" b="1" baseline="0">
              <a:latin typeface="Times New Roman" panose="02020603050405020304" pitchFamily="18" charset="0"/>
              <a:cs typeface="Times New Roman" panose="02020603050405020304" pitchFamily="18" charset="0"/>
            </a:rPr>
            <a:t> MDL Actions By Type as of 7/15/2015</a:t>
          </a:r>
          <a:endParaRPr lang="en-US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0.6583</cdr:x>
      <cdr:y>0.95435</cdr:y>
    </cdr:from>
    <cdr:to>
      <cdr:x>1</cdr:x>
      <cdr:y>0.99973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176775" y="4036060"/>
          <a:ext cx="2687065" cy="1918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  <a:r>
            <a:rPr lang="en-US" sz="8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Courtesy of Judicial Panel on Multidistrict </a:t>
          </a:r>
          <a:r>
            <a:rPr lang="en-US" sz="8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Litigation</a:t>
          </a:r>
          <a:endParaRPr lang="en-US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0.95318</cdr:y>
    </cdr:from>
    <cdr:to>
      <cdr:x>0.31475</cdr:x>
      <cdr:y>0.9837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5550190"/>
          <a:ext cx="2715164" cy="1777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  <a:r>
            <a:rPr lang="en-US" sz="8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Courtesy of Judicial Panel on Multidistrict </a:t>
          </a:r>
          <a:r>
            <a:rPr lang="en-US" sz="8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Litigation</a:t>
          </a:r>
          <a:endParaRPr lang="en-US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889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5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37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3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46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09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9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68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3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8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55809E3-FE35-4E13-9DA0-3955019FF516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8277E7F-61D8-4D9B-9806-0DEC27BADF5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40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Snapshot of MDL Caseload 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101" y="4572001"/>
            <a:ext cx="10058400" cy="149244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cap="none" dirty="0" smtClean="0"/>
              <a:t>Samuel Issacharoff, NYU School of Law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cap="none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cap="none" dirty="0" smtClean="0"/>
              <a:t>Duke University School of Law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cap="none" dirty="0" smtClean="0"/>
              <a:t>October 8</a:t>
            </a:r>
            <a:r>
              <a:rPr lang="en-US" sz="2000" cap="none" baseline="30000" dirty="0" smtClean="0"/>
              <a:t>th</a:t>
            </a:r>
            <a:r>
              <a:rPr lang="en-US" sz="2000" cap="none" dirty="0" smtClean="0"/>
              <a:t>, 2015</a:t>
            </a:r>
            <a:endParaRPr lang="en-US" sz="2000" cap="none" dirty="0"/>
          </a:p>
        </p:txBody>
      </p:sp>
    </p:spTree>
    <p:extLst>
      <p:ext uri="{BB962C8B-B14F-4D97-AF65-F5344CB8AC3E}">
        <p14:creationId xmlns:p14="http://schemas.microsoft.com/office/powerpoint/2010/main" val="142844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5125" y="181155"/>
            <a:ext cx="7608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Pending Multidistrict Litigation</a:t>
            </a:r>
            <a:endParaRPr lang="en-US" sz="3600" dirty="0">
              <a:latin typeface="+mj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299757"/>
              </p:ext>
            </p:extLst>
          </p:nvPr>
        </p:nvGraphicFramePr>
        <p:xfrm>
          <a:off x="4278702" y="1095554"/>
          <a:ext cx="7677509" cy="5762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9509" y="2510287"/>
            <a:ext cx="34591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of July 7</a:t>
            </a:r>
            <a:r>
              <a:rPr lang="en-US" baseline="30000" dirty="0" smtClean="0"/>
              <a:t>th</a:t>
            </a:r>
            <a:r>
              <a:rPr lang="en-US" dirty="0" smtClean="0"/>
              <a:t>, 2015, there were 287 named MDL pending in various courts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Nearly half (47%) of all pending MDL is made up by product liability and antitrust suits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0902" y="373752"/>
            <a:ext cx="7503543" cy="65279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Pending Multidistrict Litigation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020283"/>
              </p:ext>
            </p:extLst>
          </p:nvPr>
        </p:nvGraphicFramePr>
        <p:xfrm>
          <a:off x="3864635" y="1161921"/>
          <a:ext cx="8138735" cy="5175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7585" y="1259457"/>
            <a:ext cx="33470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Despite making up only 24% of all pending, named MDLs, products liability makes up 92% of all pending MDL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Antitrust actions make up 23% of pending, named MDLs, but only ~1% of pending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majority of actions in the common disasters category (2%) come from litigation resulting from the BP Oil spill (</a:t>
            </a:r>
            <a:r>
              <a:rPr lang="en-US" i="1" dirty="0" smtClean="0"/>
              <a:t>In re </a:t>
            </a:r>
            <a:r>
              <a:rPr lang="en-US" dirty="0" smtClean="0"/>
              <a:t>Oil Spill by the Oil Rig "Deepwater Horizon" in the Gulf of Mexico, on April 20, 2010)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91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96162"/>
              </p:ext>
            </p:extLst>
          </p:nvPr>
        </p:nvGraphicFramePr>
        <p:xfrm>
          <a:off x="319178" y="301925"/>
          <a:ext cx="11576648" cy="6340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415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856" y="227103"/>
            <a:ext cx="7080849" cy="66141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Terminated Multidistrict Litigation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9635705" y="6154578"/>
            <a:ext cx="25879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Courtesy of Judicial Panel on Multidistrict Litigation</a:t>
            </a:r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80627" y="1329831"/>
            <a:ext cx="7082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Actions Subjected to 1407 Proceedings per Year by Actions Terminated by Transferee Courts per Year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45057" y="1804284"/>
            <a:ext cx="334704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a four-year period between 2009 and 2012, the rate of MDL actions being terminated each year was greater than the rate of new MDL actions being brought each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2013, 28,000 more MDL actions were brought than terminated.  In 2014, 39,042 more MDL actions were brought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8150855"/>
              </p:ext>
            </p:extLst>
          </p:nvPr>
        </p:nvGraphicFramePr>
        <p:xfrm>
          <a:off x="3409950" y="888522"/>
          <a:ext cx="8620124" cy="5407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055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27030"/>
              </p:ext>
            </p:extLst>
          </p:nvPr>
        </p:nvGraphicFramePr>
        <p:xfrm>
          <a:off x="0" y="526211"/>
          <a:ext cx="11990717" cy="6331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18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970" y="252982"/>
            <a:ext cx="9893060" cy="7045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MDL Actions Terminated Between 1/1/2015 and 7/15/2015</a:t>
            </a:r>
            <a:endParaRPr lang="en-US" sz="3200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088638"/>
              </p:ext>
            </p:extLst>
          </p:nvPr>
        </p:nvGraphicFramePr>
        <p:xfrm>
          <a:off x="241540" y="1429959"/>
          <a:ext cx="5905500" cy="4766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74921" y="2104846"/>
            <a:ext cx="51499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Between January 1</a:t>
            </a:r>
            <a:r>
              <a:rPr lang="en-US" baseline="30000" dirty="0" smtClean="0"/>
              <a:t>st</a:t>
            </a:r>
            <a:r>
              <a:rPr lang="en-US" dirty="0" smtClean="0"/>
              <a:t>, 2015 and July 15</a:t>
            </a:r>
            <a:r>
              <a:rPr lang="en-US" baseline="30000" dirty="0" smtClean="0"/>
              <a:t>th</a:t>
            </a:r>
            <a:r>
              <a:rPr lang="en-US" dirty="0" smtClean="0"/>
              <a:t>, 2015, 22 named MDLs have been terminated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average length of each MDL terminated between 1/1/2015 and 7/15/2015 from filing to termination is 6.07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longest MDL (</a:t>
            </a:r>
            <a:r>
              <a:rPr lang="en-US" i="1" dirty="0" smtClean="0"/>
              <a:t>In re</a:t>
            </a:r>
            <a:r>
              <a:rPr lang="en-US" dirty="0" smtClean="0"/>
              <a:t> Reciprocal of America (ROA) Sales Practices Litigation) lasted 12 years, 1 month and 15 days.  The shortest (</a:t>
            </a:r>
            <a:r>
              <a:rPr lang="en-US" i="1" dirty="0" smtClean="0"/>
              <a:t>In re</a:t>
            </a:r>
            <a:r>
              <a:rPr lang="en-US" dirty="0" smtClean="0"/>
              <a:t> </a:t>
            </a:r>
            <a:r>
              <a:rPr lang="fr-FR" dirty="0"/>
              <a:t>TLI Communications LLC Patent </a:t>
            </a:r>
            <a:r>
              <a:rPr lang="fr-FR" dirty="0" err="1" smtClean="0"/>
              <a:t>Litigation</a:t>
            </a:r>
            <a:r>
              <a:rPr lang="fr-FR" dirty="0" smtClean="0"/>
              <a:t>) </a:t>
            </a:r>
            <a:r>
              <a:rPr lang="fr-FR" dirty="0" err="1" smtClean="0"/>
              <a:t>lasted</a:t>
            </a:r>
            <a:r>
              <a:rPr lang="fr-FR" dirty="0" smtClean="0"/>
              <a:t> 11 </a:t>
            </a:r>
            <a:r>
              <a:rPr lang="fr-FR" dirty="0" err="1" smtClean="0"/>
              <a:t>months</a:t>
            </a:r>
            <a:r>
              <a:rPr lang="fr-FR" dirty="0" smtClean="0"/>
              <a:t> and 13 </a:t>
            </a:r>
            <a:r>
              <a:rPr lang="fr-FR" dirty="0" err="1" smtClean="0"/>
              <a:t>days</a:t>
            </a:r>
            <a:r>
              <a:rPr lang="fr-F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3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309" y="296113"/>
            <a:ext cx="11576649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MDL Settlement Rates Between 2000 and March 2015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75453"/>
              </p:ext>
            </p:extLst>
          </p:nvPr>
        </p:nvGraphicFramePr>
        <p:xfrm>
          <a:off x="534838" y="1794385"/>
          <a:ext cx="5152246" cy="3959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8681"/>
                <a:gridCol w="2491534"/>
                <a:gridCol w="892031"/>
              </a:tblGrid>
              <a:tr h="3599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MDL Category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Dispositive </a:t>
                      </a:r>
                      <a:r>
                        <a:rPr lang="en-US" sz="1100" u="none" strike="noStrike" dirty="0">
                          <a:effectLst/>
                        </a:rPr>
                        <a:t>Motion (%)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Settled (%)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Air Disaster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Antitrusts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Contracts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Patent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Sales Practices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Securities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Products Liabilty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Asbestos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87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Personal Injury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5994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Pharmaceutical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33713" y="2053088"/>
            <a:ext cx="46496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251,221 MDL case terminations were found between 2000 and March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97% of terminated cases were personal injury products liability cases, and 69% were Asbestos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1% of MDL cases terminated by dispositive motion and at least 72% of cases were settled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3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0781" y="1690688"/>
            <a:ext cx="1105043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Memorandum from Emery Lee, Fed. Judicial </a:t>
            </a:r>
            <a:r>
              <a:rPr lang="en-US" sz="1000" dirty="0" err="1" smtClean="0"/>
              <a:t>Ctr</a:t>
            </a:r>
            <a:r>
              <a:rPr lang="en-US" sz="1000" dirty="0" smtClean="0"/>
              <a:t>, to Samuel </a:t>
            </a:r>
            <a:r>
              <a:rPr lang="en-US" sz="1000" dirty="0" err="1" smtClean="0"/>
              <a:t>Issacharoff</a:t>
            </a:r>
            <a:r>
              <a:rPr lang="en-US" sz="1000" dirty="0" smtClean="0"/>
              <a:t>, NYU School of Law (June 2, 2015) (on file with recipient).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MDLs Terminated between January 1</a:t>
            </a:r>
            <a:r>
              <a:rPr lang="en-US" sz="1000" cap="small" baseline="30000" dirty="0" smtClean="0"/>
              <a:t>st</a:t>
            </a:r>
            <a:r>
              <a:rPr lang="en-US" sz="1000" cap="small" dirty="0" smtClean="0"/>
              <a:t>, 2015 and July 15</a:t>
            </a:r>
            <a:r>
              <a:rPr lang="en-US" sz="1000" cap="small" baseline="30000" dirty="0" smtClean="0"/>
              <a:t>th</a:t>
            </a:r>
            <a:r>
              <a:rPr lang="en-US" sz="1000" cap="small" dirty="0" smtClean="0"/>
              <a:t>, 2015 </a:t>
            </a:r>
            <a:r>
              <a:rPr lang="en-US" sz="1000" dirty="0" smtClean="0"/>
              <a:t>(Jul. 15, 2015), </a:t>
            </a:r>
            <a:r>
              <a:rPr lang="en-US" sz="1000" i="1" dirty="0" smtClean="0"/>
              <a:t>available at </a:t>
            </a:r>
            <a:r>
              <a:rPr lang="en-US" sz="1000" dirty="0" smtClean="0"/>
              <a:t>http://www.jpml.uscourts.gov/pending-mdls-0</a:t>
            </a:r>
            <a:r>
              <a:rPr lang="en-US" sz="1000" i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Pending MDLs By District as of July 15</a:t>
            </a:r>
            <a:r>
              <a:rPr lang="en-US" sz="1000" cap="small" baseline="30000" dirty="0" smtClean="0"/>
              <a:t>th</a:t>
            </a:r>
            <a:r>
              <a:rPr lang="en-US" sz="1000" cap="small" dirty="0" smtClean="0"/>
              <a:t>, 2015 </a:t>
            </a:r>
            <a:r>
              <a:rPr lang="en-US" sz="1000" dirty="0" smtClean="0"/>
              <a:t>(Jul. 15, 2015), </a:t>
            </a:r>
            <a:r>
              <a:rPr lang="en-US" sz="1000" i="1" dirty="0" smtClean="0"/>
              <a:t>available at </a:t>
            </a:r>
            <a:r>
              <a:rPr lang="en-US" sz="1000" dirty="0" smtClean="0"/>
              <a:t>http://www.jpml.uscourts.gov/pending-mdls-0</a:t>
            </a:r>
            <a:r>
              <a:rPr lang="en-US" sz="1000" i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Pending MDLs By Docket Type as of July 15</a:t>
            </a:r>
            <a:r>
              <a:rPr lang="en-US" sz="1000" cap="small" baseline="30000" dirty="0" smtClean="0"/>
              <a:t>th</a:t>
            </a:r>
            <a:r>
              <a:rPr lang="en-US" sz="1000" cap="small" dirty="0" smtClean="0"/>
              <a:t>, 2015 </a:t>
            </a:r>
            <a:r>
              <a:rPr lang="en-US" sz="1000" dirty="0" smtClean="0"/>
              <a:t>(Jul. 15, 2015), </a:t>
            </a:r>
            <a:r>
              <a:rPr lang="en-US" sz="1000" i="1" dirty="0" smtClean="0"/>
              <a:t>available at </a:t>
            </a:r>
            <a:r>
              <a:rPr lang="en-US" sz="1000" dirty="0" smtClean="0"/>
              <a:t>http://www.jpml.uscourts.gov/pending-mdls-0</a:t>
            </a:r>
            <a:r>
              <a:rPr lang="en-US" sz="1000" i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Multidistrict Litigation Terminated Through September 30, 2014</a:t>
            </a:r>
            <a:r>
              <a:rPr lang="en-US" sz="1000" dirty="0" smtClean="0"/>
              <a:t>, </a:t>
            </a:r>
            <a:r>
              <a:rPr lang="en-US" sz="1000" i="1" dirty="0" smtClean="0"/>
              <a:t>available at </a:t>
            </a:r>
            <a:r>
              <a:rPr lang="en-US" sz="1000" dirty="0" smtClean="0"/>
              <a:t>http://www.jpml.uscourts.gov/statistics-info.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2000 </a:t>
            </a:r>
            <a:r>
              <a:rPr lang="en-US" sz="1000" dirty="0" smtClean="0"/>
              <a:t>(2000),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2001 </a:t>
            </a:r>
            <a:r>
              <a:rPr lang="en-US" sz="1000" dirty="0" smtClean="0"/>
              <a:t>(2001),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2002 </a:t>
            </a:r>
            <a:r>
              <a:rPr lang="en-US" sz="1000" dirty="0" smtClean="0"/>
              <a:t>(2002),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2003 </a:t>
            </a:r>
            <a:r>
              <a:rPr lang="en-US" sz="1000" dirty="0" smtClean="0"/>
              <a:t>(2003),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2004 </a:t>
            </a:r>
            <a:r>
              <a:rPr lang="en-US" sz="1000" dirty="0" smtClean="0"/>
              <a:t>(2004),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2005 </a:t>
            </a:r>
            <a:r>
              <a:rPr lang="en-US" sz="1000" dirty="0" smtClean="0"/>
              <a:t>(2005),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2006 </a:t>
            </a:r>
            <a:r>
              <a:rPr lang="en-US" sz="1000" dirty="0" smtClean="0"/>
              <a:t>(2006),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2007 </a:t>
            </a:r>
            <a:r>
              <a:rPr lang="en-US" sz="1000" dirty="0" smtClean="0"/>
              <a:t>(2007),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2008 </a:t>
            </a:r>
            <a:r>
              <a:rPr lang="en-US" sz="1000" dirty="0" smtClean="0"/>
              <a:t>(2008),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2009 </a:t>
            </a:r>
            <a:r>
              <a:rPr lang="en-US" sz="1000" dirty="0" smtClean="0"/>
              <a:t>(2009),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2010 </a:t>
            </a:r>
            <a:r>
              <a:rPr lang="en-US" sz="1000" dirty="0" smtClean="0"/>
              <a:t>(2010),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2011 </a:t>
            </a:r>
            <a:r>
              <a:rPr lang="en-US" sz="1000" dirty="0" smtClean="0"/>
              <a:t>(2011),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2012 </a:t>
            </a:r>
            <a:r>
              <a:rPr lang="en-US" sz="1000" dirty="0" smtClean="0"/>
              <a:t>(2012),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2013 </a:t>
            </a:r>
            <a:r>
              <a:rPr lang="en-US" sz="1000" dirty="0" smtClean="0"/>
              <a:t>(2013),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 smtClean="0"/>
              <a:t>U.S. Judicial Panel on </a:t>
            </a:r>
            <a:r>
              <a:rPr lang="en-US" sz="1000" dirty="0" err="1" smtClean="0"/>
              <a:t>Multidist</a:t>
            </a:r>
            <a:r>
              <a:rPr lang="en-US" sz="1000" dirty="0" smtClean="0"/>
              <a:t>. </a:t>
            </a:r>
            <a:r>
              <a:rPr lang="en-US" sz="1000" dirty="0" err="1" smtClean="0"/>
              <a:t>Litig</a:t>
            </a:r>
            <a:r>
              <a:rPr lang="en-US" sz="1000" dirty="0" smtClean="0"/>
              <a:t>., </a:t>
            </a:r>
            <a:r>
              <a:rPr lang="en-US" sz="1000" cap="small" dirty="0" smtClean="0"/>
              <a:t>Statistical Analysis of Multidistrict Litigation Fiscal Year 2014 </a:t>
            </a:r>
            <a:r>
              <a:rPr lang="en-US" sz="1000" dirty="0" smtClean="0"/>
              <a:t>(2014), available at http://www.jpml.uscourts.gov/statistics-info.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5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167</TotalTime>
  <Words>1174</Words>
  <Application>Microsoft Office PowerPoint</Application>
  <PresentationFormat>Custom</PresentationFormat>
  <Paragraphs>122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Retrospect</vt:lpstr>
      <vt:lpstr>Snapshot of MDL Caseload Statistics</vt:lpstr>
      <vt:lpstr>PowerPoint Presentation</vt:lpstr>
      <vt:lpstr>Pending Multidistrict Litigation </vt:lpstr>
      <vt:lpstr>PowerPoint Presentation</vt:lpstr>
      <vt:lpstr>Terminated Multidistrict Litigation </vt:lpstr>
      <vt:lpstr>PowerPoint Presentation</vt:lpstr>
      <vt:lpstr>MDL Actions Terminated Between 1/1/2015 and 7/15/2015</vt:lpstr>
      <vt:lpstr>MDL Settlement Rates Between 2000 and March 2015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Hansen</dc:creator>
  <cp:lastModifiedBy>Ann Yandian</cp:lastModifiedBy>
  <cp:revision>21</cp:revision>
  <dcterms:created xsi:type="dcterms:W3CDTF">2015-07-23T14:31:21Z</dcterms:created>
  <dcterms:modified xsi:type="dcterms:W3CDTF">2015-09-29T20:30:43Z</dcterms:modified>
</cp:coreProperties>
</file>